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25"/>
  </p:notesMasterIdLst>
  <p:handoutMasterIdLst>
    <p:handoutMasterId r:id="rId26"/>
  </p:handoutMasterIdLst>
  <p:sldIdLst>
    <p:sldId id="295" r:id="rId5"/>
    <p:sldId id="261" r:id="rId6"/>
    <p:sldId id="262" r:id="rId7"/>
    <p:sldId id="289" r:id="rId8"/>
    <p:sldId id="264" r:id="rId9"/>
    <p:sldId id="268" r:id="rId10"/>
    <p:sldId id="278" r:id="rId11"/>
    <p:sldId id="266" r:id="rId12"/>
    <p:sldId id="292" r:id="rId13"/>
    <p:sldId id="270" r:id="rId14"/>
    <p:sldId id="296" r:id="rId15"/>
    <p:sldId id="297" r:id="rId16"/>
    <p:sldId id="301" r:id="rId17"/>
    <p:sldId id="304" r:id="rId18"/>
    <p:sldId id="298" r:id="rId19"/>
    <p:sldId id="299" r:id="rId20"/>
    <p:sldId id="300" r:id="rId21"/>
    <p:sldId id="303"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61538-341A-4F97-AA1A-F359E2297846}" v="1329" dt="2023-10-18T20:18:57.249"/>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9" autoAdjust="0"/>
  </p:normalViewPr>
  <p:slideViewPr>
    <p:cSldViewPr snapToGrid="0">
      <p:cViewPr varScale="1">
        <p:scale>
          <a:sx n="95" d="100"/>
          <a:sy n="95" d="100"/>
        </p:scale>
        <p:origin x="186" y="7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10/23/2023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IANAL – </a:t>
            </a:r>
            <a:r>
              <a:rPr lang="en-US" dirty="0" err="1"/>
              <a:t>GrokLaw</a:t>
            </a:r>
            <a:r>
              <a:rPr lang="en-US" dirty="0"/>
              <a:t> 2003 – covered legal news of interest to the free and open source community</a:t>
            </a:r>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23627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 – hold up movie, if I buy this what did I buy?</a:t>
            </a:r>
          </a:p>
          <a:p>
            <a:r>
              <a:rPr lang="en-US" dirty="0"/>
              <a:t>SOURCE – software</a:t>
            </a:r>
          </a:p>
          <a:p>
            <a:r>
              <a:rPr lang="en-US" dirty="0"/>
              <a:t>OPEN – this is the problem – the commercial industry over the years as wanted to use this term to be part of the “movement”, but defined it so it matches what they want</a:t>
            </a:r>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242432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business, education</a:t>
            </a:r>
          </a:p>
          <a:p>
            <a:r>
              <a:rPr lang="en-US" dirty="0"/>
              <a:t>Hobbyists Unite – sharing software and learning from each other</a:t>
            </a:r>
          </a:p>
          <a:p>
            <a:r>
              <a:rPr lang="en-US" dirty="0"/>
              <a:t>Government Rules</a:t>
            </a:r>
          </a:p>
          <a:p>
            <a:r>
              <a:rPr lang="en-US" dirty="0"/>
              <a:t>Culture Wars (ideology)</a:t>
            </a:r>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122210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SOURCE vs FREE</a:t>
            </a:r>
          </a:p>
          <a:p>
            <a:r>
              <a:rPr lang="en-US" dirty="0"/>
              <a:t>FREE is not describing price</a:t>
            </a:r>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215960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Freedoms</a:t>
            </a:r>
          </a:p>
        </p:txBody>
      </p:sp>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368959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not trust businesses to do the right thing so those in the free software movement realized they needed to use business practices to protect the freedoms</a:t>
            </a:r>
          </a:p>
          <a:p>
            <a:r>
              <a:rPr lang="en-US" dirty="0"/>
              <a:t>Richard Stallman</a:t>
            </a:r>
          </a:p>
          <a:p>
            <a:r>
              <a:rPr lang="en-US" dirty="0"/>
              <a:t>Licenses</a:t>
            </a:r>
          </a:p>
          <a:p>
            <a:r>
              <a:rPr lang="en-US" dirty="0"/>
              <a:t>Free Software Foundation – pursue violators</a:t>
            </a:r>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122610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Variations on “open” sources licenses</a:t>
            </a:r>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2911653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F5756781-A599-0594-4502-A54BC85E87FF}"/>
              </a:ext>
            </a:extLst>
          </p:cNvPr>
          <p:cNvSpPr>
            <a:spLocks noGrp="1"/>
          </p:cNvSpPr>
          <p:nvPr>
            <p:ph sz="quarter" idx="16"/>
          </p:nvPr>
        </p:nvSpPr>
        <p:spPr>
          <a:xfrm>
            <a:off x="838199" y="2136775"/>
            <a:ext cx="10515599"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84207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flipH="1">
            <a:off x="6614160" y="0"/>
            <a:ext cx="5577840" cy="6858000"/>
          </a:xfrm>
          <a:prstGeom prst="rect">
            <a:avLst/>
          </a:prstGeom>
        </p:spPr>
      </p:pic>
      <p:cxnSp>
        <p:nvCxnSpPr>
          <p:cNvPr id="9" name="Straight Connector 8">
            <a:extLst>
              <a:ext uri="{FF2B5EF4-FFF2-40B4-BE49-F238E27FC236}">
                <a16:creationId xmlns:a16="http://schemas.microsoft.com/office/drawing/2014/main" id="{BDAC7E4E-FE06-4E90-8107-6B543E5515ED}"/>
              </a:ext>
            </a:extLst>
          </p:cNvPr>
          <p:cNvCxnSpPr>
            <a:cxnSpLocks/>
          </p:cNvCxnSpPr>
          <p:nvPr/>
        </p:nvCxnSpPr>
        <p:spPr>
          <a:xfrm flipH="1" flipV="1">
            <a:off x="7426036" y="0"/>
            <a:ext cx="2724728"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8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12684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702" r:id="rId2"/>
    <p:sldLayoutId id="2147483668" r:id="rId3"/>
    <p:sldLayoutId id="2147483670" r:id="rId4"/>
    <p:sldLayoutId id="2147483703" r:id="rId5"/>
    <p:sldLayoutId id="2147483688" r:id="rId6"/>
    <p:sldLayoutId id="2147483694" r:id="rId7"/>
    <p:sldLayoutId id="2147483697" r:id="rId8"/>
    <p:sldLayoutId id="2147483673" r:id="rId9"/>
    <p:sldLayoutId id="2147483676" r:id="rId10"/>
    <p:sldLayoutId id="2147483672" r:id="rId11"/>
    <p:sldLayoutId id="2147483699" r:id="rId12"/>
    <p:sldLayoutId id="2147483671" r:id="rId13"/>
    <p:sldLayoutId id="2147483700" r:id="rId14"/>
    <p:sldLayoutId id="2147483692" r:id="rId15"/>
    <p:sldLayoutId id="2147483681" r:id="rId16"/>
    <p:sldLayoutId id="2147483674" r:id="rId17"/>
    <p:sldLayoutId id="2147483675" r:id="rId18"/>
    <p:sldLayoutId id="2147483696" r:id="rId19"/>
    <p:sldLayoutId id="2147483677" r:id="rId20"/>
    <p:sldLayoutId id="2147483678" r:id="rId21"/>
    <p:sldLayoutId id="2147483704" r:id="rId22"/>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thenewstack.io/hashicorp-abandons-open-source-for-business-source-license/"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sf.org/about/what-is-free-software"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F219-1D50-9F68-B4DE-6DE6D53D0474}"/>
              </a:ext>
            </a:extLst>
          </p:cNvPr>
          <p:cNvSpPr>
            <a:spLocks noGrp="1"/>
          </p:cNvSpPr>
          <p:nvPr>
            <p:ph type="ctrTitle"/>
          </p:nvPr>
        </p:nvSpPr>
        <p:spPr>
          <a:xfrm>
            <a:off x="7034784" y="2133600"/>
            <a:ext cx="4941770" cy="1716562"/>
          </a:xfrm>
        </p:spPr>
        <p:txBody>
          <a:bodyPr/>
          <a:lstStyle/>
          <a:p>
            <a:pPr algn="ctr"/>
            <a:r>
              <a:rPr lang="en-US" dirty="0" err="1"/>
              <a:t>OPEn</a:t>
            </a:r>
            <a:r>
              <a:rPr lang="en-US" dirty="0"/>
              <a:t> source licensing</a:t>
            </a:r>
            <a:br>
              <a:rPr lang="en-US" dirty="0"/>
            </a:br>
            <a:r>
              <a:rPr lang="en-US" dirty="0"/>
              <a:t>does it matter?</a:t>
            </a:r>
          </a:p>
        </p:txBody>
      </p:sp>
      <p:sp>
        <p:nvSpPr>
          <p:cNvPr id="3" name="Subtitle 2">
            <a:extLst>
              <a:ext uri="{FF2B5EF4-FFF2-40B4-BE49-F238E27FC236}">
                <a16:creationId xmlns:a16="http://schemas.microsoft.com/office/drawing/2014/main" id="{AC74F127-3DAB-468B-6214-2A307D1D0B85}"/>
              </a:ext>
            </a:extLst>
          </p:cNvPr>
          <p:cNvSpPr>
            <a:spLocks noGrp="1"/>
          </p:cNvSpPr>
          <p:nvPr>
            <p:ph type="subTitle" idx="1"/>
          </p:nvPr>
        </p:nvSpPr>
        <p:spPr>
          <a:xfrm>
            <a:off x="8854921" y="4099466"/>
            <a:ext cx="1301495" cy="396660"/>
          </a:xfrm>
        </p:spPr>
        <p:txBody>
          <a:bodyPr>
            <a:normAutofit fontScale="92500"/>
          </a:bodyPr>
          <a:lstStyle/>
          <a:p>
            <a:r>
              <a:rPr lang="en-US" dirty="0"/>
              <a:t>Matt Duncan</a:t>
            </a:r>
          </a:p>
        </p:txBody>
      </p:sp>
      <p:pic>
        <p:nvPicPr>
          <p:cNvPr id="5" name="Picture 4" descr="A logo on an orange background&#10;&#10;Description automatically generated">
            <a:extLst>
              <a:ext uri="{FF2B5EF4-FFF2-40B4-BE49-F238E27FC236}">
                <a16:creationId xmlns:a16="http://schemas.microsoft.com/office/drawing/2014/main" id="{2E0BB4DF-28F7-EC61-B071-ABB2BCA6C852}"/>
              </a:ext>
            </a:extLst>
          </p:cNvPr>
          <p:cNvPicPr>
            <a:picLocks/>
          </p:cNvPicPr>
          <p:nvPr/>
        </p:nvPicPr>
        <p:blipFill>
          <a:blip r:embed="rId2"/>
          <a:stretch>
            <a:fillRect/>
          </a:stretch>
        </p:blipFill>
        <p:spPr>
          <a:xfrm>
            <a:off x="0" y="0"/>
            <a:ext cx="6870357" cy="6870357"/>
          </a:xfrm>
          <a:prstGeom prst="rect">
            <a:avLst/>
          </a:prstGeom>
        </p:spPr>
      </p:pic>
      <p:pic>
        <p:nvPicPr>
          <p:cNvPr id="7" name="Picture 6" descr="A black and white sign with a person in a circle&#10;&#10;Description automatically generated">
            <a:extLst>
              <a:ext uri="{FF2B5EF4-FFF2-40B4-BE49-F238E27FC236}">
                <a16:creationId xmlns:a16="http://schemas.microsoft.com/office/drawing/2014/main" id="{4BDDD507-BF01-BE2D-821F-4E4467B7F98A}"/>
              </a:ext>
            </a:extLst>
          </p:cNvPr>
          <p:cNvPicPr>
            <a:picLocks noChangeAspect="1"/>
          </p:cNvPicPr>
          <p:nvPr/>
        </p:nvPicPr>
        <p:blipFill>
          <a:blip r:embed="rId3"/>
          <a:stretch>
            <a:fillRect/>
          </a:stretch>
        </p:blipFill>
        <p:spPr>
          <a:xfrm>
            <a:off x="10395938" y="6098156"/>
            <a:ext cx="1227411" cy="429442"/>
          </a:xfrm>
          <a:prstGeom prst="rect">
            <a:avLst/>
          </a:prstGeom>
        </p:spPr>
      </p:pic>
    </p:spTree>
    <p:extLst>
      <p:ext uri="{BB962C8B-B14F-4D97-AF65-F5344CB8AC3E}">
        <p14:creationId xmlns:p14="http://schemas.microsoft.com/office/powerpoint/2010/main" val="289550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a:lstStyle/>
          <a:p>
            <a:r>
              <a:rPr lang="en-US" dirty="0"/>
              <a:t>Non-free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130641"/>
            <a:ext cx="5433204" cy="703999"/>
          </a:xfrm>
        </p:spPr>
        <p:txBody>
          <a:bodyPr vert="horz" lIns="91440" tIns="45720" rIns="91440" bIns="45720" rtlCol="0" anchor="t">
            <a:normAutofit/>
          </a:bodyPr>
          <a:lstStyle/>
          <a:p>
            <a:r>
              <a:rPr lang="en-US" b="1" i="0" u="none" strike="noStrike" dirty="0">
                <a:solidFill>
                  <a:srgbClr val="000000"/>
                </a:solidFill>
                <a:effectLst/>
                <a:latin typeface="Arial" panose="020B0604020202020204" pitchFamily="34" charset="0"/>
              </a:rPr>
              <a:t>University of Utah Research Foundation Public License</a:t>
            </a:r>
            <a:endParaRPr lang="en-US" dirty="0"/>
          </a:p>
        </p:txBody>
      </p:sp>
      <p:sp>
        <p:nvSpPr>
          <p:cNvPr id="17" name="Text Placeholder 16">
            <a:extLst>
              <a:ext uri="{FF2B5EF4-FFF2-40B4-BE49-F238E27FC236}">
                <a16:creationId xmlns:a16="http://schemas.microsoft.com/office/drawing/2014/main" id="{24158E79-DA49-4521-BEC6-A7BA93C41F4C}"/>
              </a:ext>
            </a:extLst>
          </p:cNvPr>
          <p:cNvSpPr>
            <a:spLocks noGrp="1"/>
          </p:cNvSpPr>
          <p:nvPr>
            <p:ph type="body" sz="quarter" idx="15"/>
          </p:nvPr>
        </p:nvSpPr>
        <p:spPr>
          <a:xfrm>
            <a:off x="5920168" y="2966209"/>
            <a:ext cx="5431971" cy="1293666"/>
          </a:xfrm>
        </p:spPr>
        <p:txBody>
          <a:bodyPr>
            <a:normAutofit/>
          </a:bodyPr>
          <a:lstStyle/>
          <a:p>
            <a:r>
              <a:rPr lang="en-US" b="0" i="0" dirty="0">
                <a:solidFill>
                  <a:srgbClr val="222222"/>
                </a:solidFill>
                <a:effectLst/>
                <a:latin typeface="Times New Roman" panose="02020603050405020304" pitchFamily="18" charset="0"/>
              </a:rPr>
              <a:t>The University of Utah Research Foundation Public License is a non-free license because it does not allow commercial redistribution. It also purports to restrict commercially running the software and even commercially giving consultation about it.</a:t>
            </a:r>
            <a:endParaRPr lang="en-US" dirty="0"/>
          </a:p>
        </p:txBody>
      </p:sp>
      <p:sp>
        <p:nvSpPr>
          <p:cNvPr id="4" name="Content Placeholder 2">
            <a:extLst>
              <a:ext uri="{FF2B5EF4-FFF2-40B4-BE49-F238E27FC236}">
                <a16:creationId xmlns:a16="http://schemas.microsoft.com/office/drawing/2014/main" id="{6567DCC4-E643-536D-1274-FDAC64B0B2CA}"/>
              </a:ext>
            </a:extLst>
          </p:cNvPr>
          <p:cNvSpPr txBox="1">
            <a:spLocks/>
          </p:cNvSpPr>
          <p:nvPr/>
        </p:nvSpPr>
        <p:spPr>
          <a:xfrm>
            <a:off x="8698878" y="6190169"/>
            <a:ext cx="314393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t>https://www.gnu.org/licenses/license-list.html</a:t>
            </a:r>
          </a:p>
        </p:txBody>
      </p:sp>
    </p:spTree>
    <p:extLst>
      <p:ext uri="{BB962C8B-B14F-4D97-AF65-F5344CB8AC3E}">
        <p14:creationId xmlns:p14="http://schemas.microsoft.com/office/powerpoint/2010/main" val="147210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a:lstStyle/>
          <a:p>
            <a:r>
              <a:rPr lang="en-US" dirty="0"/>
              <a:t>Non-free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130641"/>
            <a:ext cx="5433204" cy="703999"/>
          </a:xfrm>
        </p:spPr>
        <p:txBody>
          <a:bodyPr vert="horz" lIns="91440" tIns="45720" rIns="91440" bIns="45720" rtlCol="0" anchor="t">
            <a:normAutofit/>
          </a:bodyPr>
          <a:lstStyle/>
          <a:p>
            <a:r>
              <a:rPr lang="en-US" b="1" i="0" u="none" strike="noStrike" dirty="0">
                <a:solidFill>
                  <a:srgbClr val="000000"/>
                </a:solidFill>
                <a:effectLst/>
                <a:latin typeface="Arial" panose="020B0604020202020204" pitchFamily="34" charset="0"/>
              </a:rPr>
              <a:t>NASA Open Source Agreement</a:t>
            </a:r>
            <a:endParaRPr lang="en-US" dirty="0"/>
          </a:p>
        </p:txBody>
      </p:sp>
      <p:sp>
        <p:nvSpPr>
          <p:cNvPr id="17" name="Text Placeholder 16">
            <a:extLst>
              <a:ext uri="{FF2B5EF4-FFF2-40B4-BE49-F238E27FC236}">
                <a16:creationId xmlns:a16="http://schemas.microsoft.com/office/drawing/2014/main" id="{24158E79-DA49-4521-BEC6-A7BA93C41F4C}"/>
              </a:ext>
            </a:extLst>
          </p:cNvPr>
          <p:cNvSpPr>
            <a:spLocks noGrp="1"/>
          </p:cNvSpPr>
          <p:nvPr>
            <p:ph type="body" sz="quarter" idx="15"/>
          </p:nvPr>
        </p:nvSpPr>
        <p:spPr>
          <a:xfrm>
            <a:off x="5920168" y="2966209"/>
            <a:ext cx="5431971" cy="1293666"/>
          </a:xfrm>
        </p:spPr>
        <p:txBody>
          <a:bodyPr>
            <a:normAutofit/>
          </a:bodyPr>
          <a:lstStyle/>
          <a:p>
            <a:r>
              <a:rPr lang="en-US" b="0" i="0" dirty="0">
                <a:solidFill>
                  <a:srgbClr val="222222"/>
                </a:solidFill>
                <a:effectLst/>
                <a:latin typeface="Times New Roman" panose="02020603050405020304" pitchFamily="18" charset="0"/>
              </a:rPr>
              <a:t>The NASA Open Source Agreement, version 1.3, is not a free software license because it includes a provision requiring changes to be your “original creation”. Free software development depends on combining code from third parties, and the NASA license doesn't permit this.</a:t>
            </a:r>
            <a:endParaRPr lang="en-US" dirty="0"/>
          </a:p>
        </p:txBody>
      </p:sp>
      <p:sp>
        <p:nvSpPr>
          <p:cNvPr id="4" name="Content Placeholder 2">
            <a:extLst>
              <a:ext uri="{FF2B5EF4-FFF2-40B4-BE49-F238E27FC236}">
                <a16:creationId xmlns:a16="http://schemas.microsoft.com/office/drawing/2014/main" id="{B3E18C02-8813-ABB0-CAAD-AEDA38CB4440}"/>
              </a:ext>
            </a:extLst>
          </p:cNvPr>
          <p:cNvSpPr txBox="1">
            <a:spLocks/>
          </p:cNvSpPr>
          <p:nvPr/>
        </p:nvSpPr>
        <p:spPr>
          <a:xfrm>
            <a:off x="8698878" y="6190169"/>
            <a:ext cx="314393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t>https://www.gnu.org/licenses/license-list.html</a:t>
            </a:r>
          </a:p>
        </p:txBody>
      </p:sp>
    </p:spTree>
    <p:extLst>
      <p:ext uri="{BB962C8B-B14F-4D97-AF65-F5344CB8AC3E}">
        <p14:creationId xmlns:p14="http://schemas.microsoft.com/office/powerpoint/2010/main" val="356973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a:lstStyle/>
          <a:p>
            <a:r>
              <a:rPr lang="en-US" dirty="0"/>
              <a:t>Non-free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130641"/>
            <a:ext cx="5433204" cy="703999"/>
          </a:xfrm>
        </p:spPr>
        <p:txBody>
          <a:bodyPr vert="horz" lIns="91440" tIns="45720" rIns="91440" bIns="45720" rtlCol="0" anchor="t">
            <a:normAutofit/>
          </a:bodyPr>
          <a:lstStyle/>
          <a:p>
            <a:r>
              <a:rPr lang="en-US" b="1" i="0" u="none" strike="noStrike" dirty="0">
                <a:solidFill>
                  <a:srgbClr val="000000"/>
                </a:solidFill>
                <a:effectLst/>
                <a:latin typeface="Arial" panose="020B0604020202020204" pitchFamily="34" charset="0"/>
              </a:rPr>
              <a:t>The Hippocratic License 1.1</a:t>
            </a:r>
            <a:endParaRPr lang="en-US" dirty="0"/>
          </a:p>
        </p:txBody>
      </p:sp>
      <p:sp>
        <p:nvSpPr>
          <p:cNvPr id="17" name="Text Placeholder 16">
            <a:extLst>
              <a:ext uri="{FF2B5EF4-FFF2-40B4-BE49-F238E27FC236}">
                <a16:creationId xmlns:a16="http://schemas.microsoft.com/office/drawing/2014/main" id="{24158E79-DA49-4521-BEC6-A7BA93C41F4C}"/>
              </a:ext>
            </a:extLst>
          </p:cNvPr>
          <p:cNvSpPr>
            <a:spLocks noGrp="1"/>
          </p:cNvSpPr>
          <p:nvPr>
            <p:ph type="body" sz="quarter" idx="15"/>
          </p:nvPr>
        </p:nvSpPr>
        <p:spPr>
          <a:xfrm>
            <a:off x="5920168" y="2966209"/>
            <a:ext cx="5431971" cy="1293666"/>
          </a:xfrm>
        </p:spPr>
        <p:txBody>
          <a:bodyPr>
            <a:normAutofit fontScale="92500"/>
          </a:bodyPr>
          <a:lstStyle/>
          <a:p>
            <a:r>
              <a:rPr lang="en-US" b="0" i="0" dirty="0">
                <a:solidFill>
                  <a:srgbClr val="222222"/>
                </a:solidFill>
                <a:effectLst/>
                <a:latin typeface="Tenorite" panose="00000500000000000000" pitchFamily="2" charset="0"/>
              </a:rPr>
              <a:t>The Software may not be used by individuals, corporations, governments, or other groups for systems or activities that actively and knowingly endanger, harm, or otherwise threaten the physical, mental, economic, or general well-being of  individuals or groups in violation of the United Nations Universal Declaration of Human Rights (https://www.un.org/en/universal-declaration-human-rights/).</a:t>
            </a:r>
            <a:endParaRPr lang="en-US" dirty="0">
              <a:latin typeface="Tenorite" panose="00000500000000000000" pitchFamily="2" charset="0"/>
            </a:endParaRPr>
          </a:p>
        </p:txBody>
      </p:sp>
      <p:sp>
        <p:nvSpPr>
          <p:cNvPr id="4" name="Content Placeholder 2">
            <a:extLst>
              <a:ext uri="{FF2B5EF4-FFF2-40B4-BE49-F238E27FC236}">
                <a16:creationId xmlns:a16="http://schemas.microsoft.com/office/drawing/2014/main" id="{C675E219-FC8E-2970-4101-9EA9208D7BBA}"/>
              </a:ext>
            </a:extLst>
          </p:cNvPr>
          <p:cNvSpPr txBox="1">
            <a:spLocks/>
          </p:cNvSpPr>
          <p:nvPr/>
        </p:nvSpPr>
        <p:spPr>
          <a:xfrm>
            <a:off x="8698878" y="6190169"/>
            <a:ext cx="314393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t>https://www.gnu.org/licenses/license-list.html</a:t>
            </a:r>
          </a:p>
        </p:txBody>
      </p:sp>
    </p:spTree>
    <p:extLst>
      <p:ext uri="{BB962C8B-B14F-4D97-AF65-F5344CB8AC3E}">
        <p14:creationId xmlns:p14="http://schemas.microsoft.com/office/powerpoint/2010/main" val="200630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a:lstStyle/>
          <a:p>
            <a:r>
              <a:rPr lang="en-US" dirty="0"/>
              <a:t>OPEN but not FREE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130641"/>
            <a:ext cx="5433204" cy="703999"/>
          </a:xfrm>
        </p:spPr>
        <p:txBody>
          <a:bodyPr vert="horz" lIns="91440" tIns="45720" rIns="91440" bIns="45720" rtlCol="0" anchor="t">
            <a:normAutofit/>
          </a:bodyPr>
          <a:lstStyle/>
          <a:p>
            <a:r>
              <a:rPr lang="en-US" b="1" i="0" u="none" strike="noStrike" dirty="0">
                <a:solidFill>
                  <a:srgbClr val="000000"/>
                </a:solidFill>
                <a:effectLst/>
                <a:latin typeface="Arial" panose="020B0604020202020204" pitchFamily="34" charset="0"/>
              </a:rPr>
              <a:t>Business Source License</a:t>
            </a:r>
            <a:endParaRPr lang="en-US" dirty="0"/>
          </a:p>
        </p:txBody>
      </p:sp>
      <p:sp>
        <p:nvSpPr>
          <p:cNvPr id="17" name="Text Placeholder 16">
            <a:extLst>
              <a:ext uri="{FF2B5EF4-FFF2-40B4-BE49-F238E27FC236}">
                <a16:creationId xmlns:a16="http://schemas.microsoft.com/office/drawing/2014/main" id="{24158E79-DA49-4521-BEC6-A7BA93C41F4C}"/>
              </a:ext>
            </a:extLst>
          </p:cNvPr>
          <p:cNvSpPr>
            <a:spLocks noGrp="1"/>
          </p:cNvSpPr>
          <p:nvPr>
            <p:ph type="body" sz="quarter" idx="15"/>
          </p:nvPr>
        </p:nvSpPr>
        <p:spPr>
          <a:xfrm>
            <a:off x="5920168" y="2966208"/>
            <a:ext cx="5431971" cy="2621791"/>
          </a:xfrm>
        </p:spPr>
        <p:txBody>
          <a:bodyPr>
            <a:noAutofit/>
          </a:bodyPr>
          <a:lstStyle/>
          <a:p>
            <a:r>
              <a:rPr lang="en-US" sz="2000" b="0" i="0" dirty="0">
                <a:solidFill>
                  <a:srgbClr val="222222"/>
                </a:solidFill>
                <a:effectLst/>
                <a:latin typeface="+mj-lt"/>
              </a:rPr>
              <a:t>Source code is “open” by being available, but limitations are in place to prevent commercial use.</a:t>
            </a:r>
          </a:p>
          <a:p>
            <a:r>
              <a:rPr lang="en-US" sz="2000" dirty="0">
                <a:latin typeface="+mj-lt"/>
              </a:rPr>
              <a:t>BSL origin 2013</a:t>
            </a:r>
          </a:p>
        </p:txBody>
      </p:sp>
      <p:sp>
        <p:nvSpPr>
          <p:cNvPr id="4" name="Content Placeholder 2">
            <a:extLst>
              <a:ext uri="{FF2B5EF4-FFF2-40B4-BE49-F238E27FC236}">
                <a16:creationId xmlns:a16="http://schemas.microsoft.com/office/drawing/2014/main" id="{E5C3268D-C7B7-11EE-DB15-0AC2056CFBFB}"/>
              </a:ext>
            </a:extLst>
          </p:cNvPr>
          <p:cNvSpPr txBox="1">
            <a:spLocks/>
          </p:cNvSpPr>
          <p:nvPr/>
        </p:nvSpPr>
        <p:spPr>
          <a:xfrm>
            <a:off x="8698878" y="6190169"/>
            <a:ext cx="314393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t>https://www.gnu.org/licenses/license-list.html</a:t>
            </a:r>
          </a:p>
        </p:txBody>
      </p:sp>
    </p:spTree>
    <p:extLst>
      <p:ext uri="{BB962C8B-B14F-4D97-AF65-F5344CB8AC3E}">
        <p14:creationId xmlns:p14="http://schemas.microsoft.com/office/powerpoint/2010/main" val="261207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198" y="221927"/>
            <a:ext cx="7086599" cy="1677893"/>
          </a:xfrm>
        </p:spPr>
        <p:txBody>
          <a:bodyPr/>
          <a:lstStyle/>
          <a:p>
            <a:pPr algn="l"/>
            <a:r>
              <a:rPr lang="en-US" b="1" i="0" dirty="0" err="1">
                <a:solidFill>
                  <a:srgbClr val="000000"/>
                </a:solidFill>
                <a:effectLst/>
                <a:latin typeface="var(--font-family-serif)"/>
              </a:rPr>
              <a:t>HashiCorp</a:t>
            </a:r>
            <a:r>
              <a:rPr lang="en-US" b="1" i="0" dirty="0">
                <a:solidFill>
                  <a:srgbClr val="000000"/>
                </a:solidFill>
                <a:effectLst/>
                <a:latin typeface="var(--font-family-serif)"/>
              </a:rPr>
              <a:t> CEO predicts OSS-free Silicon Valley unless the open source model evolves</a:t>
            </a:r>
          </a:p>
        </p:txBody>
      </p:sp>
      <p:sp>
        <p:nvSpPr>
          <p:cNvPr id="9" name="Content Placeholder 2">
            <a:extLst>
              <a:ext uri="{FF2B5EF4-FFF2-40B4-BE49-F238E27FC236}">
                <a16:creationId xmlns:a16="http://schemas.microsoft.com/office/drawing/2014/main" id="{CE80D9D4-0EB4-D9E8-FDEE-9FD8CB4D293B}"/>
              </a:ext>
            </a:extLst>
          </p:cNvPr>
          <p:cNvSpPr txBox="1">
            <a:spLocks/>
          </p:cNvSpPr>
          <p:nvPr/>
        </p:nvSpPr>
        <p:spPr>
          <a:xfrm>
            <a:off x="4364852" y="5166803"/>
            <a:ext cx="7291528" cy="94991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https://www.thestack.technology/hashicorp-ceo-predicts-oss-free-silicon-valley-unless-the-open-source-model-evolves</a:t>
            </a:r>
          </a:p>
        </p:txBody>
      </p:sp>
      <p:sp>
        <p:nvSpPr>
          <p:cNvPr id="4" name="Text Placeholder 16">
            <a:extLst>
              <a:ext uri="{FF2B5EF4-FFF2-40B4-BE49-F238E27FC236}">
                <a16:creationId xmlns:a16="http://schemas.microsoft.com/office/drawing/2014/main" id="{0B5E2E65-9ECC-2AD0-2002-A01A0A6797C5}"/>
              </a:ext>
            </a:extLst>
          </p:cNvPr>
          <p:cNvSpPr txBox="1">
            <a:spLocks/>
          </p:cNvSpPr>
          <p:nvPr/>
        </p:nvSpPr>
        <p:spPr>
          <a:xfrm>
            <a:off x="4267198" y="2637058"/>
            <a:ext cx="7291528" cy="15838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After a decade, </a:t>
            </a:r>
            <a:r>
              <a:rPr lang="en-US" dirty="0" err="1">
                <a:latin typeface="+mj-lt"/>
              </a:rPr>
              <a:t>Hashicorp</a:t>
            </a:r>
            <a:r>
              <a:rPr lang="en-US" dirty="0">
                <a:latin typeface="+mj-lt"/>
              </a:rPr>
              <a:t> changes license</a:t>
            </a:r>
          </a:p>
          <a:p>
            <a:pPr marL="0" indent="0">
              <a:buNone/>
            </a:pPr>
            <a:r>
              <a:rPr lang="en-US" dirty="0">
                <a:latin typeface="+mj-lt"/>
                <a:hlinkClick r:id="rId2"/>
              </a:rPr>
              <a:t>https://thenewstack.io/hashicorp-abandons-open-source-for-business-source-license/</a:t>
            </a: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267768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en-US" dirty="0"/>
              <a:t>Does it matter?</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7940548" y="2121901"/>
            <a:ext cx="3077686" cy="823912"/>
          </a:xfrm>
        </p:spPr>
        <p:txBody>
          <a:bodyPr/>
          <a:lstStyle/>
          <a:p>
            <a:r>
              <a:rPr lang="en-US" dirty="0"/>
              <a:t>funding</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sz="half" idx="2"/>
          </p:nvPr>
        </p:nvSpPr>
        <p:spPr>
          <a:xfrm>
            <a:off x="7940548" y="3179571"/>
            <a:ext cx="3077687" cy="1997867"/>
          </a:xfrm>
        </p:spPr>
        <p:txBody>
          <a:bodyPr vert="horz" lIns="91440" tIns="45720" rIns="91440" bIns="45720" rtlCol="0" anchor="t">
            <a:normAutofit/>
          </a:bodyPr>
          <a:lstStyle/>
          <a:p>
            <a:r>
              <a:rPr lang="en-US" noProof="1"/>
              <a:t>Should software developed with public funding be available to the constituents?</a:t>
            </a:r>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1422437" y="2121901"/>
            <a:ext cx="2896671" cy="823912"/>
          </a:xfrm>
        </p:spPr>
        <p:txBody>
          <a:bodyPr/>
          <a:lstStyle/>
          <a:p>
            <a:r>
              <a:rPr lang="en-US" dirty="0"/>
              <a:t>education</a:t>
            </a:r>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1422437" y="3179571"/>
            <a:ext cx="2896671" cy="1997867"/>
          </a:xfrm>
        </p:spPr>
        <p:txBody>
          <a:bodyPr>
            <a:normAutofit/>
          </a:bodyPr>
          <a:lstStyle/>
          <a:p>
            <a:r>
              <a:rPr lang="en-US" dirty="0"/>
              <a:t>It is easier to learn when you have access to resources.</a:t>
            </a:r>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3"/>
          </p:nvPr>
        </p:nvSpPr>
        <p:spPr>
          <a:xfrm>
            <a:off x="4841193" y="2121901"/>
            <a:ext cx="2882475" cy="823912"/>
          </a:xfrm>
        </p:spPr>
        <p:txBody>
          <a:bodyPr vert="horz" lIns="91440" tIns="45720" rIns="91440" bIns="45720" rtlCol="0" anchor="b">
            <a:normAutofit/>
          </a:bodyPr>
          <a:lstStyle/>
          <a:p>
            <a:r>
              <a:rPr lang="en-US" dirty="0"/>
              <a:t>Freedoms</a:t>
            </a:r>
          </a:p>
        </p:txBody>
      </p:sp>
      <p:sp>
        <p:nvSpPr>
          <p:cNvPr id="8" name="Text Placeholder 7">
            <a:extLst>
              <a:ext uri="{FF2B5EF4-FFF2-40B4-BE49-F238E27FC236}">
                <a16:creationId xmlns:a16="http://schemas.microsoft.com/office/drawing/2014/main" id="{E92B9716-8D44-4864-8986-720957B34362}"/>
              </a:ext>
            </a:extLst>
          </p:cNvPr>
          <p:cNvSpPr>
            <a:spLocks noGrp="1"/>
          </p:cNvSpPr>
          <p:nvPr>
            <p:ph sz="half" idx="14"/>
          </p:nvPr>
        </p:nvSpPr>
        <p:spPr>
          <a:xfrm>
            <a:off x="4841193" y="3179571"/>
            <a:ext cx="2882475" cy="1997867"/>
          </a:xfrm>
        </p:spPr>
        <p:txBody>
          <a:bodyPr/>
          <a:lstStyle/>
          <a:p>
            <a:r>
              <a:rPr lang="en-US" noProof="1"/>
              <a:t>Are we losing control of our resources?</a:t>
            </a:r>
            <a:endParaRPr lang="en-US" dirty="0"/>
          </a:p>
          <a:p>
            <a:endParaRPr lang="en-US" dirty="0"/>
          </a:p>
        </p:txBody>
      </p:sp>
    </p:spTree>
    <p:extLst>
      <p:ext uri="{BB962C8B-B14F-4D97-AF65-F5344CB8AC3E}">
        <p14:creationId xmlns:p14="http://schemas.microsoft.com/office/powerpoint/2010/main" val="1819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build="p"/>
      <p:bldP spid="3" grpId="0"/>
      <p:bldP spid="5"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56598" y="647531"/>
            <a:ext cx="3421100" cy="875034"/>
          </a:xfrm>
        </p:spPr>
        <p:txBody>
          <a:bodyPr>
            <a:normAutofit/>
          </a:bodyPr>
          <a:lstStyle/>
          <a:p>
            <a:pPr algn="ctr"/>
            <a:r>
              <a:rPr lang="en-US" dirty="0"/>
              <a:t>Educational</a:t>
            </a:r>
            <a:br>
              <a:rPr lang="en-US" dirty="0"/>
            </a:br>
            <a:r>
              <a:rPr lang="en-US" dirty="0"/>
              <a:t>use</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235192" y="882833"/>
            <a:ext cx="6521379" cy="404430"/>
          </a:xfrm>
        </p:spPr>
        <p:txBody>
          <a:bodyPr vert="horz" lIns="91440" tIns="45720" rIns="91440" bIns="45720" rtlCol="0" anchor="t">
            <a:noAutofit/>
          </a:bodyPr>
          <a:lstStyle/>
          <a:p>
            <a:r>
              <a:rPr lang="en-US" noProof="1"/>
              <a:t>+ Low cost for the software</a:t>
            </a:r>
          </a:p>
        </p:txBody>
      </p:sp>
      <p:sp>
        <p:nvSpPr>
          <p:cNvPr id="21" name="Text Placeholder 5">
            <a:extLst>
              <a:ext uri="{FF2B5EF4-FFF2-40B4-BE49-F238E27FC236}">
                <a16:creationId xmlns:a16="http://schemas.microsoft.com/office/drawing/2014/main" id="{A2D2E1FB-3174-94E7-B4A7-FFB075CE2F20}"/>
              </a:ext>
            </a:extLst>
          </p:cNvPr>
          <p:cNvSpPr txBox="1">
            <a:spLocks/>
          </p:cNvSpPr>
          <p:nvPr/>
        </p:nvSpPr>
        <p:spPr>
          <a:xfrm>
            <a:off x="4637655" y="1812476"/>
            <a:ext cx="6068815" cy="40443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 usage not limited</a:t>
            </a:r>
          </a:p>
        </p:txBody>
      </p:sp>
      <p:sp>
        <p:nvSpPr>
          <p:cNvPr id="22" name="Text Placeholder 5">
            <a:extLst>
              <a:ext uri="{FF2B5EF4-FFF2-40B4-BE49-F238E27FC236}">
                <a16:creationId xmlns:a16="http://schemas.microsoft.com/office/drawing/2014/main" id="{B348F5B6-302F-4F10-11DF-AA94A79A657C}"/>
              </a:ext>
            </a:extLst>
          </p:cNvPr>
          <p:cNvSpPr txBox="1">
            <a:spLocks/>
          </p:cNvSpPr>
          <p:nvPr/>
        </p:nvSpPr>
        <p:spPr>
          <a:xfrm>
            <a:off x="4161800" y="2742121"/>
            <a:ext cx="5896601" cy="4044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 possible lack of support</a:t>
            </a:r>
          </a:p>
        </p:txBody>
      </p:sp>
      <p:sp>
        <p:nvSpPr>
          <p:cNvPr id="23" name="Text Placeholder 5">
            <a:extLst>
              <a:ext uri="{FF2B5EF4-FFF2-40B4-BE49-F238E27FC236}">
                <a16:creationId xmlns:a16="http://schemas.microsoft.com/office/drawing/2014/main" id="{B90D2F69-778A-12B0-9483-025AACC6D829}"/>
              </a:ext>
            </a:extLst>
          </p:cNvPr>
          <p:cNvSpPr txBox="1">
            <a:spLocks/>
          </p:cNvSpPr>
          <p:nvPr/>
        </p:nvSpPr>
        <p:spPr>
          <a:xfrm>
            <a:off x="3677698" y="3671765"/>
            <a:ext cx="6609494" cy="4044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 Requires experts</a:t>
            </a:r>
          </a:p>
        </p:txBody>
      </p:sp>
      <p:sp>
        <p:nvSpPr>
          <p:cNvPr id="4" name="Text Placeholder 5">
            <a:extLst>
              <a:ext uri="{FF2B5EF4-FFF2-40B4-BE49-F238E27FC236}">
                <a16:creationId xmlns:a16="http://schemas.microsoft.com/office/drawing/2014/main" id="{90B35DF9-F9B4-FE58-790D-FBA9FBE8ACB7}"/>
              </a:ext>
            </a:extLst>
          </p:cNvPr>
          <p:cNvSpPr txBox="1">
            <a:spLocks/>
          </p:cNvSpPr>
          <p:nvPr/>
        </p:nvSpPr>
        <p:spPr>
          <a:xfrm>
            <a:off x="3182028" y="4601408"/>
            <a:ext cx="6609494" cy="4044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 License may change</a:t>
            </a:r>
          </a:p>
        </p:txBody>
      </p:sp>
    </p:spTree>
    <p:extLst>
      <p:ext uri="{BB962C8B-B14F-4D97-AF65-F5344CB8AC3E}">
        <p14:creationId xmlns:p14="http://schemas.microsoft.com/office/powerpoint/2010/main" val="30735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1" grpId="0"/>
      <p:bldP spid="22" grpId="0"/>
      <p:bldP spid="2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116599-46D1-80F8-8518-CB0823196861}"/>
              </a:ext>
            </a:extLst>
          </p:cNvPr>
          <p:cNvSpPr txBox="1">
            <a:spLocks/>
          </p:cNvSpPr>
          <p:nvPr/>
        </p:nvSpPr>
        <p:spPr>
          <a:xfrm>
            <a:off x="8181398" y="398150"/>
            <a:ext cx="3421100" cy="87503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a:lstStyle>
          <a:p>
            <a:pPr algn="ctr"/>
            <a:r>
              <a:rPr lang="en-US" dirty="0"/>
              <a:t>Writing software</a:t>
            </a:r>
          </a:p>
        </p:txBody>
      </p:sp>
      <p:sp>
        <p:nvSpPr>
          <p:cNvPr id="8" name="Text Placeholder 5">
            <a:extLst>
              <a:ext uri="{FF2B5EF4-FFF2-40B4-BE49-F238E27FC236}">
                <a16:creationId xmlns:a16="http://schemas.microsoft.com/office/drawing/2014/main" id="{CFAAF54C-0D4D-27D9-A31E-16447768966A}"/>
              </a:ext>
            </a:extLst>
          </p:cNvPr>
          <p:cNvSpPr txBox="1">
            <a:spLocks/>
          </p:cNvSpPr>
          <p:nvPr/>
        </p:nvSpPr>
        <p:spPr>
          <a:xfrm>
            <a:off x="432283" y="961040"/>
            <a:ext cx="3973461"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Why are you writing the software?</a:t>
            </a:r>
          </a:p>
        </p:txBody>
      </p:sp>
      <p:sp>
        <p:nvSpPr>
          <p:cNvPr id="9" name="Text Placeholder 5">
            <a:extLst>
              <a:ext uri="{FF2B5EF4-FFF2-40B4-BE49-F238E27FC236}">
                <a16:creationId xmlns:a16="http://schemas.microsoft.com/office/drawing/2014/main" id="{0E5D1D7D-5CED-2F9C-45E7-89F6B9A3A6B2}"/>
              </a:ext>
            </a:extLst>
          </p:cNvPr>
          <p:cNvSpPr txBox="1">
            <a:spLocks/>
          </p:cNvSpPr>
          <p:nvPr/>
        </p:nvSpPr>
        <p:spPr>
          <a:xfrm>
            <a:off x="432282" y="1595510"/>
            <a:ext cx="3973461"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Will it be part of another project?</a:t>
            </a:r>
          </a:p>
        </p:txBody>
      </p:sp>
      <p:sp>
        <p:nvSpPr>
          <p:cNvPr id="10" name="Text Placeholder 5">
            <a:extLst>
              <a:ext uri="{FF2B5EF4-FFF2-40B4-BE49-F238E27FC236}">
                <a16:creationId xmlns:a16="http://schemas.microsoft.com/office/drawing/2014/main" id="{BCA9E34A-0438-D04A-36B3-736F78DC974E}"/>
              </a:ext>
            </a:extLst>
          </p:cNvPr>
          <p:cNvSpPr txBox="1">
            <a:spLocks/>
          </p:cNvSpPr>
          <p:nvPr/>
        </p:nvSpPr>
        <p:spPr>
          <a:xfrm>
            <a:off x="432282" y="2229980"/>
            <a:ext cx="3973461"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Whose is your target audience?</a:t>
            </a:r>
          </a:p>
        </p:txBody>
      </p:sp>
      <p:sp>
        <p:nvSpPr>
          <p:cNvPr id="11" name="Text Placeholder 5">
            <a:extLst>
              <a:ext uri="{FF2B5EF4-FFF2-40B4-BE49-F238E27FC236}">
                <a16:creationId xmlns:a16="http://schemas.microsoft.com/office/drawing/2014/main" id="{578DF31D-FD95-9FC3-42A0-47676F7A4362}"/>
              </a:ext>
            </a:extLst>
          </p:cNvPr>
          <p:cNvSpPr txBox="1">
            <a:spLocks/>
          </p:cNvSpPr>
          <p:nvPr/>
        </p:nvSpPr>
        <p:spPr>
          <a:xfrm>
            <a:off x="432284" y="3226785"/>
            <a:ext cx="3973461"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Commonly Used Licenses:</a:t>
            </a:r>
          </a:p>
        </p:txBody>
      </p:sp>
      <p:sp>
        <p:nvSpPr>
          <p:cNvPr id="12" name="Text Placeholder 5">
            <a:extLst>
              <a:ext uri="{FF2B5EF4-FFF2-40B4-BE49-F238E27FC236}">
                <a16:creationId xmlns:a16="http://schemas.microsoft.com/office/drawing/2014/main" id="{6C49AF0D-CE5D-6623-2EEB-0A689969E52A}"/>
              </a:ext>
            </a:extLst>
          </p:cNvPr>
          <p:cNvSpPr txBox="1">
            <a:spLocks/>
          </p:cNvSpPr>
          <p:nvPr/>
        </p:nvSpPr>
        <p:spPr>
          <a:xfrm>
            <a:off x="991577" y="3805800"/>
            <a:ext cx="7076880"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 General Purpose License v3 – adhere to 4 freedoms</a:t>
            </a:r>
          </a:p>
        </p:txBody>
      </p:sp>
      <p:sp>
        <p:nvSpPr>
          <p:cNvPr id="13" name="Text Placeholder 5">
            <a:extLst>
              <a:ext uri="{FF2B5EF4-FFF2-40B4-BE49-F238E27FC236}">
                <a16:creationId xmlns:a16="http://schemas.microsoft.com/office/drawing/2014/main" id="{3CB6CF2F-EBDD-AF18-64B5-32A8F33E4127}"/>
              </a:ext>
            </a:extLst>
          </p:cNvPr>
          <p:cNvSpPr txBox="1">
            <a:spLocks/>
          </p:cNvSpPr>
          <p:nvPr/>
        </p:nvSpPr>
        <p:spPr>
          <a:xfrm>
            <a:off x="991577" y="4435448"/>
            <a:ext cx="7076880"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 MIT or BSD – very permissive license</a:t>
            </a:r>
          </a:p>
        </p:txBody>
      </p:sp>
      <p:sp>
        <p:nvSpPr>
          <p:cNvPr id="14" name="Text Placeholder 5">
            <a:extLst>
              <a:ext uri="{FF2B5EF4-FFF2-40B4-BE49-F238E27FC236}">
                <a16:creationId xmlns:a16="http://schemas.microsoft.com/office/drawing/2014/main" id="{52987921-9440-324F-6F57-AEC93B9CB5EF}"/>
              </a:ext>
            </a:extLst>
          </p:cNvPr>
          <p:cNvSpPr txBox="1">
            <a:spLocks/>
          </p:cNvSpPr>
          <p:nvPr/>
        </p:nvSpPr>
        <p:spPr>
          <a:xfrm>
            <a:off x="991577" y="5065096"/>
            <a:ext cx="7076880"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 Apache License 2.0 – libraries, SDKs, etc</a:t>
            </a:r>
          </a:p>
        </p:txBody>
      </p:sp>
      <p:sp>
        <p:nvSpPr>
          <p:cNvPr id="15" name="Text Placeholder 5">
            <a:extLst>
              <a:ext uri="{FF2B5EF4-FFF2-40B4-BE49-F238E27FC236}">
                <a16:creationId xmlns:a16="http://schemas.microsoft.com/office/drawing/2014/main" id="{672E9F9D-DE0C-AB1C-FD00-5FF6ED80CEB9}"/>
              </a:ext>
            </a:extLst>
          </p:cNvPr>
          <p:cNvSpPr txBox="1">
            <a:spLocks/>
          </p:cNvSpPr>
          <p:nvPr/>
        </p:nvSpPr>
        <p:spPr>
          <a:xfrm>
            <a:off x="991577" y="5694745"/>
            <a:ext cx="7076880" cy="404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1"/>
              <a:t>- Business Source License – no commercial use</a:t>
            </a:r>
          </a:p>
        </p:txBody>
      </p:sp>
    </p:spTree>
    <p:extLst>
      <p:ext uri="{BB962C8B-B14F-4D97-AF65-F5344CB8AC3E}">
        <p14:creationId xmlns:p14="http://schemas.microsoft.com/office/powerpoint/2010/main" val="34677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2" grpId="0" build="p"/>
      <p:bldP spid="13" grpId="0" build="p"/>
      <p:bldP spid="14" grpId="0" build="p"/>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8CAFAB7-F3A6-78B2-FC4F-A0EF664558E7}"/>
              </a:ext>
            </a:extLst>
          </p:cNvPr>
          <p:cNvSpPr>
            <a:spLocks noGrp="1"/>
          </p:cNvSpPr>
          <p:nvPr>
            <p:ph type="title"/>
          </p:nvPr>
        </p:nvSpPr>
        <p:spPr>
          <a:xfrm>
            <a:off x="2405849" y="941032"/>
            <a:ext cx="8182776" cy="4181383"/>
          </a:xfrm>
        </p:spPr>
        <p:txBody>
          <a:bodyPr>
            <a:normAutofit/>
          </a:bodyPr>
          <a:lstStyle/>
          <a:p>
            <a:r>
              <a:rPr lang="en-US" dirty="0"/>
              <a:t>When technology moves from</a:t>
            </a:r>
            <a:br>
              <a:rPr lang="en-US" dirty="0"/>
            </a:br>
            <a:r>
              <a:rPr lang="en-US" b="1" dirty="0"/>
              <a:t>the elite</a:t>
            </a:r>
            <a:br>
              <a:rPr lang="en-US" dirty="0"/>
            </a:br>
            <a:r>
              <a:rPr lang="en-US" dirty="0"/>
              <a:t>to the</a:t>
            </a:r>
            <a:br>
              <a:rPr lang="en-US" dirty="0"/>
            </a:br>
            <a:r>
              <a:rPr lang="en-US" b="1" dirty="0"/>
              <a:t>masses,</a:t>
            </a:r>
            <a:br>
              <a:rPr lang="en-US" dirty="0"/>
            </a:br>
            <a:r>
              <a:rPr lang="en-US" dirty="0"/>
              <a:t>it can change the world</a:t>
            </a:r>
          </a:p>
        </p:txBody>
      </p:sp>
    </p:spTree>
    <p:extLst>
      <p:ext uri="{BB962C8B-B14F-4D97-AF65-F5344CB8AC3E}">
        <p14:creationId xmlns:p14="http://schemas.microsoft.com/office/powerpoint/2010/main" val="176609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a:lstStyle/>
          <a:p>
            <a:r>
              <a:rPr lang="en-US" dirty="0"/>
              <a:t>Questions?</a:t>
            </a:r>
          </a:p>
        </p:txBody>
      </p:sp>
    </p:spTree>
    <p:extLst>
      <p:ext uri="{BB962C8B-B14F-4D97-AF65-F5344CB8AC3E}">
        <p14:creationId xmlns:p14="http://schemas.microsoft.com/office/powerpoint/2010/main" val="92017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50611" y="5997099"/>
            <a:ext cx="4082142" cy="585788"/>
          </a:xfrm>
        </p:spPr>
        <p:txBody>
          <a:bodyPr>
            <a:noAutofit/>
          </a:bodyPr>
          <a:lstStyle/>
          <a:p>
            <a:r>
              <a:rPr lang="en-US" sz="4000" dirty="0"/>
              <a:t>WHY ME?</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949910" y="1481138"/>
            <a:ext cx="1340171" cy="514350"/>
          </a:xfrm>
        </p:spPr>
        <p:txBody>
          <a:bodyPr vert="horz" lIns="91440" tIns="45720" rIns="91440" bIns="45720" rtlCol="0" anchor="ctr">
            <a:normAutofit/>
          </a:bodyPr>
          <a:lstStyle/>
          <a:p>
            <a:r>
              <a:rPr lang="en-US" sz="2400" dirty="0"/>
              <a:t>IANAL</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778189" y="2605320"/>
            <a:ext cx="2141764" cy="514350"/>
          </a:xfrm>
        </p:spPr>
        <p:txBody>
          <a:bodyPr/>
          <a:lstStyle/>
          <a:p>
            <a:r>
              <a:rPr lang="en-US" sz="2400" dirty="0"/>
              <a:t>40 Years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594478"/>
            <a:ext cx="5539095" cy="1010842"/>
          </a:xfrm>
        </p:spPr>
        <p:txBody>
          <a:bodyPr/>
          <a:lstStyle/>
          <a:p>
            <a:r>
              <a:rPr lang="en-US" sz="2400" dirty="0"/>
              <a:t>I am not a lawyer.</a:t>
            </a:r>
          </a:p>
          <a:p>
            <a:endParaRPr lang="en-US" dirty="0"/>
          </a:p>
        </p:txBody>
      </p:sp>
      <p:sp>
        <p:nvSpPr>
          <p:cNvPr id="14" name="Text Placeholder 13">
            <a:extLst>
              <a:ext uri="{FF2B5EF4-FFF2-40B4-BE49-F238E27FC236}">
                <a16:creationId xmlns:a16="http://schemas.microsoft.com/office/drawing/2014/main" id="{6FB38A5B-3845-383C-A484-7EE31BB043A2}"/>
              </a:ext>
            </a:extLst>
          </p:cNvPr>
          <p:cNvSpPr>
            <a:spLocks noGrp="1"/>
          </p:cNvSpPr>
          <p:nvPr>
            <p:ph type="body" sz="quarter" idx="19"/>
          </p:nvPr>
        </p:nvSpPr>
        <p:spPr>
          <a:xfrm>
            <a:off x="4962617" y="2698811"/>
            <a:ext cx="6153415" cy="3298287"/>
          </a:xfrm>
        </p:spPr>
        <p:txBody>
          <a:bodyPr>
            <a:normAutofit/>
          </a:bodyPr>
          <a:lstStyle/>
          <a:p>
            <a:r>
              <a:rPr lang="en-US" sz="2400" dirty="0"/>
              <a:t>Written commercial software</a:t>
            </a:r>
          </a:p>
          <a:p>
            <a:r>
              <a:rPr lang="en-US" sz="2400" dirty="0"/>
              <a:t>Worked for IRS, IBM and Tandy</a:t>
            </a:r>
          </a:p>
          <a:p>
            <a:r>
              <a:rPr lang="en-US" sz="2400" dirty="0"/>
              <a:t>System Admin</a:t>
            </a:r>
          </a:p>
          <a:p>
            <a:r>
              <a:rPr lang="en-US" sz="2400" dirty="0"/>
              <a:t>Network Administrator</a:t>
            </a:r>
          </a:p>
          <a:p>
            <a:r>
              <a:rPr lang="en-US" sz="2400" dirty="0"/>
              <a:t>IT Manager</a:t>
            </a:r>
          </a:p>
          <a:p>
            <a:r>
              <a:rPr lang="en-US" sz="2400" dirty="0"/>
              <a:t>In higher education for over 20 years</a:t>
            </a:r>
          </a:p>
          <a:p>
            <a:endParaRPr lang="en-US" dirty="0"/>
          </a:p>
        </p:txBody>
      </p:sp>
    </p:spTree>
    <p:extLst>
      <p:ext uri="{BB962C8B-B14F-4D97-AF65-F5344CB8AC3E}">
        <p14:creationId xmlns:p14="http://schemas.microsoft.com/office/powerpoint/2010/main" val="17385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199" y="221928"/>
            <a:ext cx="4179570" cy="521396"/>
          </a:xfrm>
        </p:spPr>
        <p:txBody>
          <a:bodyPr/>
          <a:lstStyle/>
          <a:p>
            <a:r>
              <a:rPr lang="en-US" dirty="0"/>
              <a:t>references</a:t>
            </a:r>
          </a:p>
        </p:txBody>
      </p:sp>
      <p:sp>
        <p:nvSpPr>
          <p:cNvPr id="7" name="Content Placeholder 2">
            <a:extLst>
              <a:ext uri="{FF2B5EF4-FFF2-40B4-BE49-F238E27FC236}">
                <a16:creationId xmlns:a16="http://schemas.microsoft.com/office/drawing/2014/main" id="{89FD96AE-3F18-B93C-B4A6-2A1D11B4E28F}"/>
              </a:ext>
            </a:extLst>
          </p:cNvPr>
          <p:cNvSpPr txBox="1">
            <a:spLocks/>
          </p:cNvSpPr>
          <p:nvPr/>
        </p:nvSpPr>
        <p:spPr>
          <a:xfrm>
            <a:off x="4267004" y="3574823"/>
            <a:ext cx="609432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https://snyk.io/learn/open-source-licenses/</a:t>
            </a:r>
          </a:p>
        </p:txBody>
      </p:sp>
      <p:sp>
        <p:nvSpPr>
          <p:cNvPr id="9" name="Content Placeholder 2">
            <a:extLst>
              <a:ext uri="{FF2B5EF4-FFF2-40B4-BE49-F238E27FC236}">
                <a16:creationId xmlns:a16="http://schemas.microsoft.com/office/drawing/2014/main" id="{CE80D9D4-0EB4-D9E8-FDEE-9FD8CB4D293B}"/>
              </a:ext>
            </a:extLst>
          </p:cNvPr>
          <p:cNvSpPr txBox="1">
            <a:spLocks/>
          </p:cNvSpPr>
          <p:nvPr/>
        </p:nvSpPr>
        <p:spPr>
          <a:xfrm>
            <a:off x="4267200" y="1205729"/>
            <a:ext cx="7086599"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https://www.cmu.edu/cttec/forms/opensourcelicensegridv1.pdf</a:t>
            </a:r>
          </a:p>
        </p:txBody>
      </p:sp>
      <p:sp>
        <p:nvSpPr>
          <p:cNvPr id="12" name="TextBox 11">
            <a:extLst>
              <a:ext uri="{FF2B5EF4-FFF2-40B4-BE49-F238E27FC236}">
                <a16:creationId xmlns:a16="http://schemas.microsoft.com/office/drawing/2014/main" id="{845BD636-2DF9-941E-DBEC-48095CD25CB4}"/>
              </a:ext>
            </a:extLst>
          </p:cNvPr>
          <p:cNvSpPr txBox="1"/>
          <p:nvPr/>
        </p:nvSpPr>
        <p:spPr>
          <a:xfrm>
            <a:off x="4267200" y="3048868"/>
            <a:ext cx="6094324" cy="369332"/>
          </a:xfrm>
          <a:prstGeom prst="rect">
            <a:avLst/>
          </a:prstGeom>
          <a:noFill/>
        </p:spPr>
        <p:txBody>
          <a:bodyPr wrap="square">
            <a:spAutoFit/>
          </a:bodyPr>
          <a:lstStyle/>
          <a:p>
            <a:r>
              <a:rPr lang="en-US" dirty="0"/>
              <a:t>https://opensource.org/license/</a:t>
            </a:r>
          </a:p>
        </p:txBody>
      </p:sp>
      <p:sp>
        <p:nvSpPr>
          <p:cNvPr id="14" name="TextBox 13">
            <a:extLst>
              <a:ext uri="{FF2B5EF4-FFF2-40B4-BE49-F238E27FC236}">
                <a16:creationId xmlns:a16="http://schemas.microsoft.com/office/drawing/2014/main" id="{FA71EB98-688D-DD61-D7A8-8CDB7496D375}"/>
              </a:ext>
            </a:extLst>
          </p:cNvPr>
          <p:cNvSpPr txBox="1"/>
          <p:nvPr/>
        </p:nvSpPr>
        <p:spPr>
          <a:xfrm>
            <a:off x="4267004" y="2522913"/>
            <a:ext cx="6094520" cy="369332"/>
          </a:xfrm>
          <a:prstGeom prst="rect">
            <a:avLst/>
          </a:prstGeom>
          <a:noFill/>
        </p:spPr>
        <p:txBody>
          <a:bodyPr wrap="square">
            <a:spAutoFit/>
          </a:bodyPr>
          <a:lstStyle/>
          <a:p>
            <a:r>
              <a:rPr lang="en-US" dirty="0"/>
              <a:t>https://www.gnu.org/licenses/license-list.html</a:t>
            </a:r>
          </a:p>
        </p:txBody>
      </p:sp>
      <p:sp>
        <p:nvSpPr>
          <p:cNvPr id="3" name="Content Placeholder 2">
            <a:extLst>
              <a:ext uri="{FF2B5EF4-FFF2-40B4-BE49-F238E27FC236}">
                <a16:creationId xmlns:a16="http://schemas.microsoft.com/office/drawing/2014/main" id="{AA5FD22D-862A-D118-7656-4F4DC0E5A503}"/>
              </a:ext>
            </a:extLst>
          </p:cNvPr>
          <p:cNvSpPr txBox="1">
            <a:spLocks/>
          </p:cNvSpPr>
          <p:nvPr/>
        </p:nvSpPr>
        <p:spPr>
          <a:xfrm>
            <a:off x="4267200" y="1864321"/>
            <a:ext cx="7086599"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https://www.fsf.org</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a:lstStyle/>
          <a:p>
            <a:r>
              <a:rPr lang="en-US" dirty="0"/>
              <a:t>What is </a:t>
            </a:r>
            <a:r>
              <a:rPr lang="en-US" dirty="0" err="1"/>
              <a:t>aN</a:t>
            </a:r>
            <a:r>
              <a:rPr lang="en-US" dirty="0"/>
              <a:t> open source license?</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Autofit/>
          </a:bodyPr>
          <a:lstStyle/>
          <a:p>
            <a:r>
              <a:rPr lang="en-US" sz="2400" dirty="0"/>
              <a:t>LICENSE</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485664" y="3070348"/>
            <a:ext cx="4031030" cy="1057308"/>
          </a:xfrm>
        </p:spPr>
        <p:txBody>
          <a:bodyPr>
            <a:normAutofit/>
          </a:bodyPr>
          <a:lstStyle/>
          <a:p>
            <a:r>
              <a:rPr lang="en-US" sz="2000" dirty="0"/>
              <a:t>Authorization to do something you are not by default allowed to do</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673004" y="2563123"/>
            <a:ext cx="4031945" cy="365125"/>
          </a:xfrm>
        </p:spPr>
        <p:txBody>
          <a:bodyPr>
            <a:noAutofit/>
          </a:bodyPr>
          <a:lstStyle/>
          <a:p>
            <a:r>
              <a:rPr lang="en-US" sz="2400" dirty="0"/>
              <a:t>SOURCE</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673143" y="3070348"/>
            <a:ext cx="4031030" cy="1057308"/>
          </a:xfrm>
        </p:spPr>
        <p:txBody>
          <a:bodyPr/>
          <a:lstStyle/>
          <a:p>
            <a:r>
              <a:rPr lang="en-US" sz="2000" dirty="0"/>
              <a:t>Source code for computer software</a:t>
            </a:r>
          </a:p>
          <a:p>
            <a:r>
              <a:rPr lang="en-US" sz="2000" dirty="0"/>
              <a:t>(most people will never need this)</a:t>
            </a:r>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4080027" y="4269756"/>
            <a:ext cx="4031945" cy="365125"/>
          </a:xfrm>
        </p:spPr>
        <p:txBody>
          <a:bodyPr>
            <a:noAutofit/>
          </a:bodyPr>
          <a:lstStyle/>
          <a:p>
            <a:r>
              <a:rPr lang="en-US" sz="2400" dirty="0"/>
              <a:t>OPEN</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4080540" y="4776981"/>
            <a:ext cx="4031030" cy="1057308"/>
          </a:xfrm>
        </p:spPr>
        <p:txBody>
          <a:bodyPr>
            <a:normAutofit/>
          </a:bodyPr>
          <a:lstStyle/>
          <a:p>
            <a:r>
              <a:rPr lang="en-US" sz="2000" dirty="0"/>
              <a:t>What does “open” mean?</a:t>
            </a:r>
          </a:p>
          <a:p>
            <a:r>
              <a:rPr lang="en-US" sz="2000" b="1" dirty="0"/>
              <a:t>This is the problem word</a:t>
            </a:r>
          </a:p>
        </p:txBody>
      </p:sp>
    </p:spTree>
    <p:extLst>
      <p:ext uri="{BB962C8B-B14F-4D97-AF65-F5344CB8AC3E}">
        <p14:creationId xmlns:p14="http://schemas.microsoft.com/office/powerpoint/2010/main" val="15939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414923" y="5796832"/>
            <a:ext cx="4467167" cy="553748"/>
          </a:xfrm>
        </p:spPr>
        <p:txBody>
          <a:bodyPr/>
          <a:lstStyle/>
          <a:p>
            <a:r>
              <a:rPr lang="en-US" dirty="0"/>
              <a:t>HOW DID WE GET HERE?</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5316338" y="708599"/>
            <a:ext cx="6035313" cy="365125"/>
          </a:xfrm>
        </p:spPr>
        <p:txBody>
          <a:bodyPr vert="horz" lIns="91440" tIns="45720" rIns="91440" bIns="45720" rtlCol="0" anchor="t">
            <a:noAutofit/>
          </a:bodyPr>
          <a:lstStyle/>
          <a:p>
            <a:r>
              <a:rPr lang="en-US" sz="2400" dirty="0"/>
              <a:t>GOVERNMENT, BUSINESS, EDUCATION</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5918021" y="1038024"/>
            <a:ext cx="5431971" cy="557950"/>
          </a:xfrm>
        </p:spPr>
        <p:txBody>
          <a:bodyPr>
            <a:noAutofit/>
          </a:bodyPr>
          <a:lstStyle/>
          <a:p>
            <a:r>
              <a:rPr lang="en-US" sz="2000" dirty="0"/>
              <a:t>Up until early 1970s, computers were the domain of the “elite”</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5314679" y="2034570"/>
            <a:ext cx="6035313" cy="365125"/>
          </a:xfrm>
        </p:spPr>
        <p:txBody>
          <a:bodyPr>
            <a:noAutofit/>
          </a:bodyPr>
          <a:lstStyle/>
          <a:p>
            <a:r>
              <a:rPr lang="en-US" sz="2400" dirty="0"/>
              <a:t>HOBBYISTS UNITE</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5914214" y="2443045"/>
            <a:ext cx="5431971" cy="770672"/>
          </a:xfrm>
        </p:spPr>
        <p:txBody>
          <a:bodyPr>
            <a:noAutofit/>
          </a:bodyPr>
          <a:lstStyle/>
          <a:p>
            <a:r>
              <a:rPr lang="en-US" sz="1800" dirty="0"/>
              <a:t>In 1970’s, microcomputers became accessible</a:t>
            </a:r>
          </a:p>
          <a:p>
            <a:r>
              <a:rPr lang="en-US" sz="1800" dirty="0"/>
              <a:t>“We all learn / improve together”</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314679" y="3468107"/>
            <a:ext cx="6035313" cy="365125"/>
          </a:xfrm>
        </p:spPr>
        <p:txBody>
          <a:bodyPr>
            <a:noAutofit/>
          </a:bodyPr>
          <a:lstStyle/>
          <a:p>
            <a:r>
              <a:rPr lang="en-US" sz="2400" dirty="0"/>
              <a:t>GOVERNMENT RULES</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918021" y="3876582"/>
            <a:ext cx="5856684" cy="1023506"/>
          </a:xfrm>
        </p:spPr>
        <p:txBody>
          <a:bodyPr>
            <a:noAutofit/>
          </a:bodyPr>
          <a:lstStyle/>
          <a:p>
            <a:r>
              <a:rPr lang="en-US" sz="1800" dirty="0"/>
              <a:t>1969 – Antitrust lawsuit against IBM (bundled software)</a:t>
            </a:r>
          </a:p>
          <a:p>
            <a:r>
              <a:rPr lang="en-US" sz="1800" dirty="0"/>
              <a:t>1974 – Software gained copyright status</a:t>
            </a:r>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7"/>
          </p:nvPr>
        </p:nvSpPr>
        <p:spPr>
          <a:xfrm>
            <a:off x="5317997" y="4901644"/>
            <a:ext cx="6035313" cy="365125"/>
          </a:xfrm>
        </p:spPr>
        <p:txBody>
          <a:bodyPr>
            <a:noAutofit/>
          </a:bodyPr>
          <a:lstStyle/>
          <a:p>
            <a:r>
              <a:rPr lang="en-US" sz="2400" dirty="0"/>
              <a:t>CULTURE WARS (ideology)</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8"/>
          </p:nvPr>
        </p:nvSpPr>
        <p:spPr>
          <a:xfrm>
            <a:off x="5921339" y="5360628"/>
            <a:ext cx="5431971" cy="989952"/>
          </a:xfrm>
        </p:spPr>
        <p:txBody>
          <a:bodyPr>
            <a:normAutofit/>
          </a:bodyPr>
          <a:lstStyle/>
          <a:p>
            <a:r>
              <a:rPr lang="en-US" sz="2000" dirty="0"/>
              <a:t>Hobbyists/Purists vs Business</a:t>
            </a:r>
          </a:p>
          <a:p>
            <a:r>
              <a:rPr lang="en-US" sz="2000" dirty="0"/>
              <a:t>Bill Gate’s “Open Letter to Hobbyists” (1976)</a:t>
            </a:r>
          </a:p>
        </p:txBody>
      </p:sp>
    </p:spTree>
    <p:extLst>
      <p:ext uri="{BB962C8B-B14F-4D97-AF65-F5344CB8AC3E}">
        <p14:creationId xmlns:p14="http://schemas.microsoft.com/office/powerpoint/2010/main" val="18449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P spid="9"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678786" y="136524"/>
            <a:ext cx="5611481" cy="662319"/>
          </a:xfrm>
        </p:spPr>
        <p:txBody>
          <a:bodyPr>
            <a:normAutofit/>
          </a:bodyPr>
          <a:lstStyle/>
          <a:p>
            <a:r>
              <a:rPr lang="en-US" dirty="0"/>
              <a:t>AN IDEOLOGICAL STATEMENT</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838200" y="1306285"/>
            <a:ext cx="7200481" cy="4752871"/>
          </a:xfrm>
        </p:spPr>
        <p:txBody>
          <a:bodyPr vert="horz" lIns="91440" tIns="45720" rIns="91440" bIns="45720" rtlCol="0" anchor="t">
            <a:noAutofit/>
          </a:bodyPr>
          <a:lstStyle/>
          <a:p>
            <a:r>
              <a:rPr lang="en-US" sz="2400" dirty="0">
                <a:solidFill>
                  <a:srgbClr val="000000"/>
                </a:solidFill>
                <a:latin typeface="Roboto" panose="02000000000000000000" pitchFamily="2" charset="0"/>
              </a:rPr>
              <a:t>“</a:t>
            </a:r>
            <a:r>
              <a:rPr lang="en-US" sz="2400" b="0" i="0" dirty="0">
                <a:solidFill>
                  <a:srgbClr val="000000"/>
                </a:solidFill>
                <a:effectLst/>
                <a:latin typeface="Roboto" panose="02000000000000000000" pitchFamily="2" charset="0"/>
              </a:rPr>
              <a:t>As our society grows more dependent on computers, the software we run is of critical importance to securing the future of a free society. </a:t>
            </a:r>
            <a:r>
              <a:rPr lang="en-US" sz="2400" b="0" i="0" u="none" strike="noStrike" dirty="0">
                <a:solidFill>
                  <a:srgbClr val="0063DC"/>
                </a:solidFill>
                <a:effectLst/>
                <a:latin typeface="Roboto" panose="02000000000000000000" pitchFamily="2" charset="0"/>
                <a:hlinkClick r:id="rId2"/>
              </a:rPr>
              <a:t>Free software</a:t>
            </a:r>
            <a:r>
              <a:rPr lang="en-US" sz="2400" b="0" i="0" dirty="0">
                <a:solidFill>
                  <a:srgbClr val="000000"/>
                </a:solidFill>
                <a:effectLst/>
                <a:latin typeface="Roboto" panose="02000000000000000000" pitchFamily="2" charset="0"/>
              </a:rPr>
              <a:t> is about having control over the technology we use in our homes, schools and businesses, where computers work for our individual and communal benefit, not for proprietary software companies or governments who might seek to restrict and monitor us.”</a:t>
            </a:r>
          </a:p>
          <a:p>
            <a:endParaRPr lang="en-US" sz="2400" dirty="0">
              <a:solidFill>
                <a:srgbClr val="000000"/>
              </a:solidFill>
              <a:latin typeface="Roboto" panose="02000000000000000000" pitchFamily="2" charset="0"/>
            </a:endParaRPr>
          </a:p>
          <a:p>
            <a:r>
              <a:rPr lang="en-US" sz="1600" b="0" i="0" dirty="0">
                <a:solidFill>
                  <a:srgbClr val="000000"/>
                </a:solidFill>
                <a:effectLst/>
                <a:latin typeface="Roboto" panose="02000000000000000000" pitchFamily="2" charset="0"/>
              </a:rPr>
              <a:t>Free Software Foundation. (2023, 10). </a:t>
            </a:r>
          </a:p>
          <a:p>
            <a:r>
              <a:rPr lang="en-US" sz="1600" b="0" i="0" dirty="0">
                <a:solidFill>
                  <a:srgbClr val="000000"/>
                </a:solidFill>
                <a:effectLst/>
                <a:latin typeface="Roboto" panose="02000000000000000000" pitchFamily="2" charset="0"/>
              </a:rPr>
              <a:t>About Page https://www.fsf.org/about/</a:t>
            </a:r>
          </a:p>
        </p:txBody>
      </p:sp>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2933700" y="892177"/>
            <a:ext cx="8421688" cy="705511"/>
          </a:xfrm>
        </p:spPr>
        <p:txBody>
          <a:bodyPr>
            <a:normAutofit/>
          </a:bodyPr>
          <a:lstStyle/>
          <a:p>
            <a:pPr algn="ctr"/>
            <a:r>
              <a:rPr lang="en-US" dirty="0"/>
              <a:t>OPEN vs FREE</a:t>
            </a:r>
          </a:p>
        </p:txBody>
      </p:sp>
      <p:sp>
        <p:nvSpPr>
          <p:cNvPr id="5" name="Text Placeholder 4">
            <a:extLst>
              <a:ext uri="{FF2B5EF4-FFF2-40B4-BE49-F238E27FC236}">
                <a16:creationId xmlns:a16="http://schemas.microsoft.com/office/drawing/2014/main" id="{F8657664-A458-4DDD-ACC2-1D87FCD6FCA9}"/>
              </a:ext>
            </a:extLst>
          </p:cNvPr>
          <p:cNvSpPr>
            <a:spLocks noGrp="1"/>
          </p:cNvSpPr>
          <p:nvPr>
            <p:ph type="body" idx="1"/>
          </p:nvPr>
        </p:nvSpPr>
        <p:spPr>
          <a:xfrm>
            <a:off x="2600515" y="1922826"/>
            <a:ext cx="4413233" cy="823912"/>
          </a:xfrm>
        </p:spPr>
        <p:txBody>
          <a:bodyPr/>
          <a:lstStyle/>
          <a:p>
            <a:r>
              <a:rPr lang="en-US" sz="2400" dirty="0"/>
              <a:t>OPEN SOURCE SOFTWARE</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2"/>
          </p:nvPr>
        </p:nvSpPr>
        <p:spPr>
          <a:xfrm>
            <a:off x="2600516" y="2980496"/>
            <a:ext cx="3924300" cy="1997867"/>
          </a:xfrm>
        </p:spPr>
        <p:txBody>
          <a:bodyPr vert="horz" lIns="91440" tIns="45720" rIns="91440" bIns="45720" rtlCol="0" anchor="t">
            <a:normAutofit/>
          </a:bodyPr>
          <a:lstStyle/>
          <a:p>
            <a:r>
              <a:rPr lang="en-US" sz="2000" noProof="1"/>
              <a:t>Was originally used by some of the Free Software movement to make it palatable to business, but has become a term that describes ACCESS</a:t>
            </a:r>
          </a:p>
        </p:txBody>
      </p:sp>
      <p:sp>
        <p:nvSpPr>
          <p:cNvPr id="7" name="Text Placeholder 6">
            <a:extLst>
              <a:ext uri="{FF2B5EF4-FFF2-40B4-BE49-F238E27FC236}">
                <a16:creationId xmlns:a16="http://schemas.microsoft.com/office/drawing/2014/main" id="{578017FE-712E-4E95-B483-B700F1AA4B2A}"/>
              </a:ext>
            </a:extLst>
          </p:cNvPr>
          <p:cNvSpPr>
            <a:spLocks noGrp="1"/>
          </p:cNvSpPr>
          <p:nvPr>
            <p:ph type="body" sz="quarter" idx="3"/>
          </p:nvPr>
        </p:nvSpPr>
        <p:spPr>
          <a:xfrm>
            <a:off x="7408585" y="1922826"/>
            <a:ext cx="3943627" cy="823912"/>
          </a:xfrm>
        </p:spPr>
        <p:txBody>
          <a:bodyPr/>
          <a:lstStyle/>
          <a:p>
            <a:r>
              <a:rPr lang="en-US" sz="2400" dirty="0"/>
              <a:t>FREE SOFTWARE</a:t>
            </a:r>
          </a:p>
        </p:txBody>
      </p:sp>
      <p:sp>
        <p:nvSpPr>
          <p:cNvPr id="11" name="Content Placeholder 10">
            <a:extLst>
              <a:ext uri="{FF2B5EF4-FFF2-40B4-BE49-F238E27FC236}">
                <a16:creationId xmlns:a16="http://schemas.microsoft.com/office/drawing/2014/main" id="{D0E0ACA0-9139-4C37-920D-BF3C1FF461C1}"/>
              </a:ext>
            </a:extLst>
          </p:cNvPr>
          <p:cNvSpPr>
            <a:spLocks noGrp="1"/>
          </p:cNvSpPr>
          <p:nvPr>
            <p:ph sz="quarter" idx="4"/>
          </p:nvPr>
        </p:nvSpPr>
        <p:spPr>
          <a:xfrm>
            <a:off x="7408585" y="2980496"/>
            <a:ext cx="3943627" cy="1997867"/>
          </a:xfrm>
        </p:spPr>
        <p:txBody>
          <a:bodyPr>
            <a:normAutofit/>
          </a:bodyPr>
          <a:lstStyle/>
          <a:p>
            <a:r>
              <a:rPr lang="en-US" sz="2000" noProof="1"/>
              <a:t>Limiting restrictions</a:t>
            </a:r>
          </a:p>
        </p:txBody>
      </p:sp>
      <p:sp>
        <p:nvSpPr>
          <p:cNvPr id="2" name="Content Placeholder 2">
            <a:extLst>
              <a:ext uri="{FF2B5EF4-FFF2-40B4-BE49-F238E27FC236}">
                <a16:creationId xmlns:a16="http://schemas.microsoft.com/office/drawing/2014/main" id="{3C3241A1-2B30-A666-D277-7EEEDAE23984}"/>
              </a:ext>
            </a:extLst>
          </p:cNvPr>
          <p:cNvSpPr txBox="1">
            <a:spLocks/>
          </p:cNvSpPr>
          <p:nvPr/>
        </p:nvSpPr>
        <p:spPr>
          <a:xfrm>
            <a:off x="3379433" y="5463854"/>
            <a:ext cx="6812133" cy="50196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“Think free as in free speech, not free beer” Richard Stallman</a:t>
            </a:r>
          </a:p>
        </p:txBody>
      </p:sp>
    </p:spTree>
    <p:extLst>
      <p:ext uri="{BB962C8B-B14F-4D97-AF65-F5344CB8AC3E}">
        <p14:creationId xmlns:p14="http://schemas.microsoft.com/office/powerpoint/2010/main" val="41516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56598" y="181409"/>
            <a:ext cx="3421100" cy="527000"/>
          </a:xfrm>
        </p:spPr>
        <p:txBody>
          <a:bodyPr/>
          <a:lstStyle/>
          <a:p>
            <a:pPr algn="ctr"/>
            <a:r>
              <a:rPr lang="en-US" dirty="0"/>
              <a:t>“FREE” TENETS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235192" y="882832"/>
            <a:ext cx="6521379" cy="803417"/>
          </a:xfrm>
        </p:spPr>
        <p:txBody>
          <a:bodyPr vert="horz" lIns="91440" tIns="45720" rIns="91440" bIns="45720" rtlCol="0" anchor="t">
            <a:noAutofit/>
          </a:bodyPr>
          <a:lstStyle/>
          <a:p>
            <a:r>
              <a:rPr lang="en-US" noProof="1"/>
              <a:t>The freedom to run the program as you wish, for any purpose (freedom 0).</a:t>
            </a:r>
          </a:p>
        </p:txBody>
      </p:sp>
      <p:sp>
        <p:nvSpPr>
          <p:cNvPr id="21" name="Text Placeholder 5">
            <a:extLst>
              <a:ext uri="{FF2B5EF4-FFF2-40B4-BE49-F238E27FC236}">
                <a16:creationId xmlns:a16="http://schemas.microsoft.com/office/drawing/2014/main" id="{A2D2E1FB-3174-94E7-B4A7-FFB075CE2F20}"/>
              </a:ext>
            </a:extLst>
          </p:cNvPr>
          <p:cNvSpPr txBox="1">
            <a:spLocks/>
          </p:cNvSpPr>
          <p:nvPr/>
        </p:nvSpPr>
        <p:spPr>
          <a:xfrm>
            <a:off x="4602144" y="1813163"/>
            <a:ext cx="7154427" cy="120230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The freedom to study how the program works, and change it so it does your computing as you wish (freedom 1). Access to the source code is a precondition for this.</a:t>
            </a:r>
          </a:p>
        </p:txBody>
      </p:sp>
      <p:sp>
        <p:nvSpPr>
          <p:cNvPr id="22" name="Text Placeholder 5">
            <a:extLst>
              <a:ext uri="{FF2B5EF4-FFF2-40B4-BE49-F238E27FC236}">
                <a16:creationId xmlns:a16="http://schemas.microsoft.com/office/drawing/2014/main" id="{B348F5B6-302F-4F10-11DF-AA94A79A657C}"/>
              </a:ext>
            </a:extLst>
          </p:cNvPr>
          <p:cNvSpPr txBox="1">
            <a:spLocks/>
          </p:cNvSpPr>
          <p:nvPr/>
        </p:nvSpPr>
        <p:spPr>
          <a:xfrm>
            <a:off x="3851081" y="3302717"/>
            <a:ext cx="8260597" cy="80341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The freedom to redistribute copies so you can help others (freedom 2).</a:t>
            </a:r>
          </a:p>
        </p:txBody>
      </p:sp>
      <p:sp>
        <p:nvSpPr>
          <p:cNvPr id="23" name="Text Placeholder 5">
            <a:extLst>
              <a:ext uri="{FF2B5EF4-FFF2-40B4-BE49-F238E27FC236}">
                <a16:creationId xmlns:a16="http://schemas.microsoft.com/office/drawing/2014/main" id="{B90D2F69-778A-12B0-9483-025AACC6D829}"/>
              </a:ext>
            </a:extLst>
          </p:cNvPr>
          <p:cNvSpPr txBox="1">
            <a:spLocks/>
          </p:cNvSpPr>
          <p:nvPr/>
        </p:nvSpPr>
        <p:spPr>
          <a:xfrm>
            <a:off x="3404518" y="4280816"/>
            <a:ext cx="8260597" cy="10800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t>The freedom to distribute copies of your modified versions to others (freedom 3). By doing this you can give the whole community a chance to benefit from your changes. Access to the source code is a precondition for this.</a:t>
            </a:r>
          </a:p>
        </p:txBody>
      </p:sp>
      <p:sp>
        <p:nvSpPr>
          <p:cNvPr id="3" name="Text Placeholder 5">
            <a:extLst>
              <a:ext uri="{FF2B5EF4-FFF2-40B4-BE49-F238E27FC236}">
                <a16:creationId xmlns:a16="http://schemas.microsoft.com/office/drawing/2014/main" id="{E24BA428-42BC-3207-2F08-7BD1EBD24193}"/>
              </a:ext>
            </a:extLst>
          </p:cNvPr>
          <p:cNvSpPr txBox="1">
            <a:spLocks/>
          </p:cNvSpPr>
          <p:nvPr/>
        </p:nvSpPr>
        <p:spPr>
          <a:xfrm>
            <a:off x="2574948" y="6338928"/>
            <a:ext cx="8260597" cy="3376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noProof="1"/>
              <a:t>https://www.gnu.org/philosophy/free-sw.en.html#four-freedoms</a:t>
            </a:r>
          </a:p>
        </p:txBody>
      </p:sp>
    </p:spTree>
    <p:extLst>
      <p:ext uri="{BB962C8B-B14F-4D97-AF65-F5344CB8AC3E}">
        <p14:creationId xmlns:p14="http://schemas.microsoft.com/office/powerpoint/2010/main" val="20693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en-US" dirty="0"/>
              <a:t>USING THE LAW TO PROTECT FREEDOMS</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1243104" y="2776936"/>
            <a:ext cx="2882475" cy="823912"/>
          </a:xfrm>
        </p:spPr>
        <p:txBody>
          <a:bodyPr/>
          <a:lstStyle/>
          <a:p>
            <a:r>
              <a:rPr lang="en-US" dirty="0"/>
              <a:t>RICHARD STALLMAN</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sz="half" idx="2"/>
          </p:nvPr>
        </p:nvSpPr>
        <p:spPr>
          <a:xfrm>
            <a:off x="1243104" y="3834606"/>
            <a:ext cx="3077687" cy="1997867"/>
          </a:xfrm>
        </p:spPr>
        <p:txBody>
          <a:bodyPr vert="horz" lIns="91440" tIns="45720" rIns="91440" bIns="45720" rtlCol="0" anchor="t">
            <a:normAutofit/>
          </a:bodyPr>
          <a:lstStyle/>
          <a:p>
            <a:r>
              <a:rPr lang="en-US" noProof="1"/>
              <a:t>GNU Operating System</a:t>
            </a:r>
          </a:p>
          <a:p>
            <a:endParaRPr lang="en-US" noProof="1"/>
          </a:p>
          <a:p>
            <a:r>
              <a:rPr lang="en-US" noProof="1"/>
              <a:t>https://www.gnu.org/gnu/gnu.html</a:t>
            </a:r>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4647665" y="2776936"/>
            <a:ext cx="2896671" cy="823912"/>
          </a:xfrm>
        </p:spPr>
        <p:txBody>
          <a:bodyPr/>
          <a:lstStyle/>
          <a:p>
            <a:r>
              <a:rPr lang="en-US" dirty="0"/>
              <a:t>LICENSES (GPL)</a:t>
            </a:r>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4647665" y="3834606"/>
            <a:ext cx="2896671" cy="1997867"/>
          </a:xfrm>
        </p:spPr>
        <p:txBody>
          <a:bodyPr>
            <a:normAutofit lnSpcReduction="10000"/>
          </a:bodyPr>
          <a:lstStyle/>
          <a:p>
            <a:r>
              <a:rPr lang="en-US" dirty="0"/>
              <a:t>GNU General Public License, v1</a:t>
            </a:r>
          </a:p>
          <a:p>
            <a:r>
              <a:rPr lang="en-US" dirty="0"/>
              <a:t>    1989</a:t>
            </a:r>
          </a:p>
          <a:p>
            <a:r>
              <a:rPr lang="en-US" dirty="0"/>
              <a:t>GNU General Public License, v2</a:t>
            </a:r>
          </a:p>
          <a:p>
            <a:r>
              <a:rPr lang="en-US" dirty="0"/>
              <a:t>    1991</a:t>
            </a:r>
          </a:p>
          <a:p>
            <a:r>
              <a:rPr lang="en-US" dirty="0"/>
              <a:t>GNU General Public License, v3</a:t>
            </a:r>
          </a:p>
          <a:p>
            <a:r>
              <a:rPr lang="en-US" dirty="0"/>
              <a:t>    2007</a:t>
            </a:r>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3"/>
          </p:nvPr>
        </p:nvSpPr>
        <p:spPr>
          <a:xfrm>
            <a:off x="8066421" y="2776936"/>
            <a:ext cx="2882475" cy="823912"/>
          </a:xfrm>
        </p:spPr>
        <p:txBody>
          <a:bodyPr vert="horz" lIns="91440" tIns="45720" rIns="91440" bIns="45720" rtlCol="0" anchor="b">
            <a:normAutofit/>
          </a:bodyPr>
          <a:lstStyle/>
          <a:p>
            <a:r>
              <a:rPr lang="en-US" dirty="0"/>
              <a:t>Free Software foundation</a:t>
            </a:r>
          </a:p>
        </p:txBody>
      </p:sp>
      <p:sp>
        <p:nvSpPr>
          <p:cNvPr id="8" name="Text Placeholder 7">
            <a:extLst>
              <a:ext uri="{FF2B5EF4-FFF2-40B4-BE49-F238E27FC236}">
                <a16:creationId xmlns:a16="http://schemas.microsoft.com/office/drawing/2014/main" id="{E92B9716-8D44-4864-8986-720957B34362}"/>
              </a:ext>
            </a:extLst>
          </p:cNvPr>
          <p:cNvSpPr>
            <a:spLocks noGrp="1"/>
          </p:cNvSpPr>
          <p:nvPr>
            <p:ph sz="half" idx="14"/>
          </p:nvPr>
        </p:nvSpPr>
        <p:spPr>
          <a:xfrm>
            <a:off x="8066421" y="3834606"/>
            <a:ext cx="2882475" cy="1997867"/>
          </a:xfrm>
        </p:spPr>
        <p:txBody>
          <a:bodyPr/>
          <a:lstStyle/>
          <a:p>
            <a:r>
              <a:rPr lang="en-US" noProof="1"/>
              <a:t>Education &amp; Support</a:t>
            </a:r>
          </a:p>
          <a:p>
            <a:r>
              <a:rPr lang="en-US" noProof="1"/>
              <a:t>Copyright &amp; Compliance</a:t>
            </a:r>
          </a:p>
          <a:p>
            <a:r>
              <a:rPr lang="en-US" noProof="1"/>
              <a:t>Verification &amp; Certification</a:t>
            </a:r>
          </a:p>
          <a:p>
            <a:endParaRPr lang="en-US" dirty="0"/>
          </a:p>
          <a:p>
            <a:r>
              <a:rPr lang="en-US" dirty="0"/>
              <a:t>https://www.fsf.org/</a:t>
            </a:r>
          </a:p>
          <a:p>
            <a:endParaRPr lang="en-US" dirty="0"/>
          </a:p>
        </p:txBody>
      </p:sp>
    </p:spTree>
    <p:extLst>
      <p:ext uri="{BB962C8B-B14F-4D97-AF65-F5344CB8AC3E}">
        <p14:creationId xmlns:p14="http://schemas.microsoft.com/office/powerpoint/2010/main" val="21211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build="p"/>
      <p:bldP spid="3" grpId="0"/>
      <p:bldP spid="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BC4F-3D59-464A-857E-6F155B368ED7}"/>
              </a:ext>
            </a:extLst>
          </p:cNvPr>
          <p:cNvSpPr>
            <a:spLocks noGrp="1"/>
          </p:cNvSpPr>
          <p:nvPr>
            <p:ph type="title"/>
          </p:nvPr>
        </p:nvSpPr>
        <p:spPr>
          <a:xfrm>
            <a:off x="1885156" y="892177"/>
            <a:ext cx="8421688" cy="1325563"/>
          </a:xfrm>
        </p:spPr>
        <p:txBody>
          <a:bodyPr/>
          <a:lstStyle/>
          <a:p>
            <a:r>
              <a:rPr lang="en-US" dirty="0"/>
              <a:t>“OPEN” SOURCE LICENSES</a:t>
            </a:r>
          </a:p>
        </p:txBody>
      </p:sp>
      <p:sp>
        <p:nvSpPr>
          <p:cNvPr id="9" name="Text Placeholder 8">
            <a:extLst>
              <a:ext uri="{FF2B5EF4-FFF2-40B4-BE49-F238E27FC236}">
                <a16:creationId xmlns:a16="http://schemas.microsoft.com/office/drawing/2014/main" id="{8C1455DF-5CEC-44A2-A92D-8E901D15B7CC}"/>
              </a:ext>
            </a:extLst>
          </p:cNvPr>
          <p:cNvSpPr>
            <a:spLocks noGrp="1"/>
          </p:cNvSpPr>
          <p:nvPr>
            <p:ph type="body" idx="1"/>
          </p:nvPr>
        </p:nvSpPr>
        <p:spPr>
          <a:xfrm>
            <a:off x="2063855" y="3064615"/>
            <a:ext cx="1240971" cy="823912"/>
          </a:xfrm>
        </p:spPr>
        <p:txBody>
          <a:bodyPr/>
          <a:lstStyle/>
          <a:p>
            <a:r>
              <a:rPr lang="en-US" dirty="0"/>
              <a:t>50+</a:t>
            </a:r>
          </a:p>
        </p:txBody>
      </p:sp>
      <p:sp>
        <p:nvSpPr>
          <p:cNvPr id="10" name="Text Placeholder 9">
            <a:extLst>
              <a:ext uri="{FF2B5EF4-FFF2-40B4-BE49-F238E27FC236}">
                <a16:creationId xmlns:a16="http://schemas.microsoft.com/office/drawing/2014/main" id="{7C7E7B18-D05F-4C44-8718-8C671160FC98}"/>
              </a:ext>
            </a:extLst>
          </p:cNvPr>
          <p:cNvSpPr>
            <a:spLocks noGrp="1"/>
          </p:cNvSpPr>
          <p:nvPr>
            <p:ph type="body" idx="15"/>
          </p:nvPr>
        </p:nvSpPr>
        <p:spPr>
          <a:xfrm>
            <a:off x="5475514" y="3064615"/>
            <a:ext cx="1240971" cy="823912"/>
          </a:xfrm>
        </p:spPr>
        <p:txBody>
          <a:bodyPr/>
          <a:lstStyle/>
          <a:p>
            <a:r>
              <a:rPr lang="en-US" dirty="0"/>
              <a:t>45+</a:t>
            </a:r>
          </a:p>
        </p:txBody>
      </p:sp>
      <p:sp>
        <p:nvSpPr>
          <p:cNvPr id="11" name="Text Placeholder 10">
            <a:extLst>
              <a:ext uri="{FF2B5EF4-FFF2-40B4-BE49-F238E27FC236}">
                <a16:creationId xmlns:a16="http://schemas.microsoft.com/office/drawing/2014/main" id="{C4EAD5C6-02F0-4D27-8D85-1BD5EA833D6F}"/>
              </a:ext>
            </a:extLst>
          </p:cNvPr>
          <p:cNvSpPr>
            <a:spLocks noGrp="1"/>
          </p:cNvSpPr>
          <p:nvPr>
            <p:ph type="body" idx="16"/>
          </p:nvPr>
        </p:nvSpPr>
        <p:spPr>
          <a:xfrm>
            <a:off x="8887174" y="3064615"/>
            <a:ext cx="1240971" cy="823912"/>
          </a:xfrm>
        </p:spPr>
        <p:txBody>
          <a:bodyPr/>
          <a:lstStyle/>
          <a:p>
            <a:r>
              <a:rPr lang="en-US" dirty="0"/>
              <a:t>35+</a:t>
            </a:r>
          </a:p>
        </p:txBody>
      </p:sp>
      <p:sp>
        <p:nvSpPr>
          <p:cNvPr id="19" name="Content Placeholder 18">
            <a:extLst>
              <a:ext uri="{FF2B5EF4-FFF2-40B4-BE49-F238E27FC236}">
                <a16:creationId xmlns:a16="http://schemas.microsoft.com/office/drawing/2014/main" id="{791D6145-F7F7-43DE-A16B-BF4F9607D4E8}"/>
              </a:ext>
            </a:extLst>
          </p:cNvPr>
          <p:cNvSpPr>
            <a:spLocks noGrp="1"/>
          </p:cNvSpPr>
          <p:nvPr>
            <p:ph sz="half" idx="2"/>
          </p:nvPr>
        </p:nvSpPr>
        <p:spPr>
          <a:xfrm>
            <a:off x="1129698" y="4824188"/>
            <a:ext cx="3124093" cy="462927"/>
          </a:xfrm>
        </p:spPr>
        <p:txBody>
          <a:bodyPr/>
          <a:lstStyle/>
          <a:p>
            <a:r>
              <a:rPr lang="en-US" dirty="0"/>
              <a:t>GPL</a:t>
            </a:r>
          </a:p>
        </p:txBody>
      </p:sp>
      <p:sp>
        <p:nvSpPr>
          <p:cNvPr id="20" name="Content Placeholder 19">
            <a:extLst>
              <a:ext uri="{FF2B5EF4-FFF2-40B4-BE49-F238E27FC236}">
                <a16:creationId xmlns:a16="http://schemas.microsoft.com/office/drawing/2014/main" id="{BC46925A-8382-42EB-891C-DBB4EAAA33F8}"/>
              </a:ext>
            </a:extLst>
          </p:cNvPr>
          <p:cNvSpPr>
            <a:spLocks noGrp="1"/>
          </p:cNvSpPr>
          <p:nvPr>
            <p:ph sz="quarter" idx="4"/>
          </p:nvPr>
        </p:nvSpPr>
        <p:spPr>
          <a:xfrm>
            <a:off x="4526261" y="4824188"/>
            <a:ext cx="3139479" cy="462927"/>
          </a:xfrm>
        </p:spPr>
        <p:txBody>
          <a:bodyPr/>
          <a:lstStyle/>
          <a:p>
            <a:r>
              <a:rPr lang="en-US" dirty="0"/>
              <a:t>Non-GPL</a:t>
            </a:r>
          </a:p>
        </p:txBody>
      </p:sp>
      <p:sp>
        <p:nvSpPr>
          <p:cNvPr id="21" name="Content Placeholder 20">
            <a:extLst>
              <a:ext uri="{FF2B5EF4-FFF2-40B4-BE49-F238E27FC236}">
                <a16:creationId xmlns:a16="http://schemas.microsoft.com/office/drawing/2014/main" id="{318AFADE-B54F-4988-8000-B9336A395336}"/>
              </a:ext>
            </a:extLst>
          </p:cNvPr>
          <p:cNvSpPr>
            <a:spLocks noGrp="1"/>
          </p:cNvSpPr>
          <p:nvPr>
            <p:ph sz="half" idx="14"/>
          </p:nvPr>
        </p:nvSpPr>
        <p:spPr>
          <a:xfrm>
            <a:off x="7938210" y="4824188"/>
            <a:ext cx="3124093" cy="462927"/>
          </a:xfrm>
        </p:spPr>
        <p:txBody>
          <a:bodyPr/>
          <a:lstStyle/>
          <a:p>
            <a:r>
              <a:rPr lang="en-US" dirty="0"/>
              <a:t>Non-free</a:t>
            </a:r>
          </a:p>
        </p:txBody>
      </p:sp>
    </p:spTree>
    <p:extLst>
      <p:ext uri="{BB962C8B-B14F-4D97-AF65-F5344CB8AC3E}">
        <p14:creationId xmlns:p14="http://schemas.microsoft.com/office/powerpoint/2010/main" val="404854312"/>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6180624 Minimalist light sales pitch_Win32_v3" id="{6E94D4DF-24E6-4758-8701-2C20AC2BF2DD}" vid="{D9C778EE-A573-4D68-89BA-A3DB5F810E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845F9-C5F4-4AA5-BA9E-EC2182E9148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C8B084D-D430-4822-B3CB-DEADB2E7A5FC}">
  <ds:schemaRefs>
    <ds:schemaRef ds:uri="http://schemas.microsoft.com/sharepoint/v3/contenttype/forms"/>
  </ds:schemaRefs>
</ds:datastoreItem>
</file>

<file path=customXml/itemProps3.xml><?xml version="1.0" encoding="utf-8"?>
<ds:datastoreItem xmlns:ds="http://schemas.openxmlformats.org/officeDocument/2006/customXml" ds:itemID="{15BFCE94-6EC9-4D8E-89B6-C22DE7AD7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1179</Words>
  <Application>Microsoft Office PowerPoint</Application>
  <PresentationFormat>Widescreen</PresentationFormat>
  <Paragraphs>149</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Roboto</vt:lpstr>
      <vt:lpstr>Tenorite</vt:lpstr>
      <vt:lpstr>Times New Roman</vt:lpstr>
      <vt:lpstr>var(--font-family-serif)</vt:lpstr>
      <vt:lpstr>Monoline</vt:lpstr>
      <vt:lpstr>OPEn source licensing does it matter?</vt:lpstr>
      <vt:lpstr>WHY ME?</vt:lpstr>
      <vt:lpstr>What is aN open source license?</vt:lpstr>
      <vt:lpstr>HOW DID WE GET HERE?</vt:lpstr>
      <vt:lpstr>AN IDEOLOGICAL STATEMENT</vt:lpstr>
      <vt:lpstr>OPEN vs FREE</vt:lpstr>
      <vt:lpstr>“FREE” TENETS</vt:lpstr>
      <vt:lpstr>USING THE LAW TO PROTECT FREEDOMS</vt:lpstr>
      <vt:lpstr>“OPEN” SOURCE LICENSES</vt:lpstr>
      <vt:lpstr>Non-free</vt:lpstr>
      <vt:lpstr>Non-free</vt:lpstr>
      <vt:lpstr>Non-free</vt:lpstr>
      <vt:lpstr>OPEN but not FREE</vt:lpstr>
      <vt:lpstr>HashiCorp CEO predicts OSS-free Silicon Valley unless the open source model evolves</vt:lpstr>
      <vt:lpstr>Does it matter?</vt:lpstr>
      <vt:lpstr>Educational use</vt:lpstr>
      <vt:lpstr>PowerPoint Presentation</vt:lpstr>
      <vt:lpstr>When technology moves from the elite to the masses, it can change the world</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2023-07-24T01:11:48Z</dcterms:created>
  <dcterms:modified xsi:type="dcterms:W3CDTF">2023-10-23T18:49:51Z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